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305" r:id="rId24"/>
    <p:sldId id="275" r:id="rId25"/>
    <p:sldId id="276" r:id="rId26"/>
    <p:sldId id="277" r:id="rId27"/>
    <p:sldId id="278" r:id="rId28"/>
    <p:sldId id="279" r:id="rId29"/>
    <p:sldId id="280" r:id="rId30"/>
    <p:sldId id="281" r:id="rId31"/>
    <p:sldId id="282"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3" r:id="rId51"/>
  </p:sldIdLst>
  <p:sldSz cx="9145588" cy="6858000"/>
  <p:notesSz cx="6950075" cy="9236075"/>
  <p:custDataLst>
    <p:tags r:id="rId53"/>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1" orient="horz" pos="2160">
          <p15:clr>
            <a:srgbClr val="A4A3A4"/>
          </p15:clr>
        </p15:guide>
        <p15:guide id="2" pos="2881">
          <p15:clr>
            <a:srgbClr val="A4A3A4"/>
          </p15:clr>
        </p15:guide>
      </p15:sldGuideLst>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863" autoAdjust="0"/>
  </p:normalViewPr>
  <p:slideViewPr>
    <p:cSldViewPr>
      <p:cViewPr varScale="1">
        <p:scale>
          <a:sx n="57" d="100"/>
          <a:sy n="57" d="100"/>
        </p:scale>
        <p:origin x="2122" y="48"/>
      </p:cViewPr>
      <p:guideLst>
        <p:guide orient="horz" pos="2160"/>
        <p:guide pos="2881"/>
      </p:guideLst>
    </p:cSldViewPr>
  </p:slideViewPr>
  <p:notesTextViewPr>
    <p:cViewPr>
      <p:scale>
        <a:sx n="1" d="1"/>
        <a:sy n="1" d="1"/>
      </p:scale>
      <p:origin x="0" y="0"/>
    </p:cViewPr>
  </p:notesTextViewPr>
  <p:notesViewPr>
    <p:cSldViewPr>
      <p:cViewPr>
        <p:scale>
          <a:sx n="80" d="100"/>
          <a:sy n="80" d="100"/>
        </p:scale>
        <p:origin x="2731" y="-456"/>
      </p:cViewPr>
      <p:guideLst>
        <p:guide orient="horz" pos="2909"/>
        <p:guide pos="218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C86F9B9F-5E6B-4AED-A56B-47A1B3AB4E35}"/>
    <pc:docChg chg="modSld">
      <pc:chgData name="Julia Ladouceur" userId="e310b842-ce3a-4ef8-b271-c269c87bdd4c" providerId="ADAL" clId="{C86F9B9F-5E6B-4AED-A56B-47A1B3AB4E35}" dt="2022-04-28T17:57:30.173" v="8" actId="20577"/>
      <pc:docMkLst>
        <pc:docMk/>
      </pc:docMkLst>
      <pc:sldChg chg="modSp">
        <pc:chgData name="Julia Ladouceur" userId="e310b842-ce3a-4ef8-b271-c269c87bdd4c" providerId="ADAL" clId="{C86F9B9F-5E6B-4AED-A56B-47A1B3AB4E35}" dt="2022-04-28T17:19:01.269" v="3" actId="1076"/>
        <pc:sldMkLst>
          <pc:docMk/>
          <pc:sldMk cId="0" sldId="258"/>
        </pc:sldMkLst>
        <pc:spChg chg="mod">
          <ac:chgData name="Julia Ladouceur" userId="e310b842-ce3a-4ef8-b271-c269c87bdd4c" providerId="ADAL" clId="{C86F9B9F-5E6B-4AED-A56B-47A1B3AB4E35}" dt="2022-04-28T17:19:01.269" v="3" actId="1076"/>
          <ac:spMkLst>
            <pc:docMk/>
            <pc:sldMk cId="0" sldId="258"/>
            <ac:spMk id="4" creationId="{5668E9BE-8C29-4C23-B0D1-4116AFF7FF9B}"/>
          </ac:spMkLst>
        </pc:spChg>
      </pc:sldChg>
      <pc:sldChg chg="modSp">
        <pc:chgData name="Julia Ladouceur" userId="e310b842-ce3a-4ef8-b271-c269c87bdd4c" providerId="ADAL" clId="{C86F9B9F-5E6B-4AED-A56B-47A1B3AB4E35}" dt="2022-04-28T17:29:14.783" v="5" actId="207"/>
        <pc:sldMkLst>
          <pc:docMk/>
          <pc:sldMk cId="0" sldId="284"/>
        </pc:sldMkLst>
        <pc:spChg chg="mod">
          <ac:chgData name="Julia Ladouceur" userId="e310b842-ce3a-4ef8-b271-c269c87bdd4c" providerId="ADAL" clId="{C86F9B9F-5E6B-4AED-A56B-47A1B3AB4E35}" dt="2022-04-28T17:29:14.783" v="5" actId="207"/>
          <ac:spMkLst>
            <pc:docMk/>
            <pc:sldMk cId="0" sldId="284"/>
            <ac:spMk id="2" creationId="{A5EDE966-87BE-40EE-82D7-AE0922CABBB6}"/>
          </ac:spMkLst>
        </pc:spChg>
      </pc:sldChg>
      <pc:sldChg chg="modSp modNotesTx">
        <pc:chgData name="Julia Ladouceur" userId="e310b842-ce3a-4ef8-b271-c269c87bdd4c" providerId="ADAL" clId="{C86F9B9F-5E6B-4AED-A56B-47A1B3AB4E35}" dt="2022-04-28T17:57:30.173" v="8" actId="20577"/>
        <pc:sldMkLst>
          <pc:docMk/>
          <pc:sldMk cId="0" sldId="292"/>
        </pc:sldMkLst>
        <pc:spChg chg="mod">
          <ac:chgData name="Julia Ladouceur" userId="e310b842-ce3a-4ef8-b271-c269c87bdd4c" providerId="ADAL" clId="{C86F9B9F-5E6B-4AED-A56B-47A1B3AB4E35}" dt="2022-04-28T17:57:26.071" v="7" actId="207"/>
          <ac:spMkLst>
            <pc:docMk/>
            <pc:sldMk cId="0" sldId="292"/>
            <ac:spMk id="3" creationId="{17E8872F-3477-4B38-9DB2-2F08BE5BD79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Header Placeholder 1"/>
          <p:cNvSpPr>
            <a:spLocks noGrp="1"/>
          </p:cNvSpPr>
          <p:nvPr>
            <p:ph type="hdr" sz="quarter"/>
          </p:nvPr>
        </p:nvSpPr>
        <p:spPr>
          <a:xfrm>
            <a:off x="0" y="0"/>
            <a:ext cx="3052134" cy="466454"/>
          </a:xfrm>
          <a:prstGeom prst="rect">
            <a:avLst/>
          </a:prstGeom>
        </p:spPr>
        <p:txBody>
          <a:bodyPr vert="horz" lIns="93556" tIns="46778" rIns="93556" bIns="46778" rtlCol="0"/>
          <a:lstStyle>
            <a:lvl1pPr algn="l">
              <a:defRPr sz="1200"/>
            </a:lvl1pPr>
          </a:lstStyle>
          <a:p>
            <a:endParaRPr lang="en-CA"/>
          </a:p>
        </p:txBody>
      </p:sp>
      <p:sp>
        <p:nvSpPr>
          <p:cNvPr id="5" name="Date Placeholder 2"/>
          <p:cNvSpPr>
            <a:spLocks noGrp="1"/>
          </p:cNvSpPr>
          <p:nvPr>
            <p:ph type="dt" idx="1"/>
          </p:nvPr>
        </p:nvSpPr>
        <p:spPr>
          <a:xfrm>
            <a:off x="3989623" y="0"/>
            <a:ext cx="3052134" cy="466454"/>
          </a:xfrm>
          <a:prstGeom prst="rect">
            <a:avLst/>
          </a:prstGeom>
        </p:spPr>
        <p:txBody>
          <a:bodyPr vert="horz" lIns="93556" tIns="46778" rIns="93556" bIns="46778" rtlCol="0"/>
          <a:lstStyle>
            <a:lvl1pPr algn="r">
              <a:defRPr sz="1200"/>
            </a:lvl1pPr>
          </a:lstStyle>
          <a:p>
            <a:fld id="{24817596-0A4C-448B-83C0-C87BC1022655}" type="datetimeFigureOut">
              <a:rPr lang="en-CA" smtClean="0"/>
              <a:t>2022-04-28</a:t>
            </a:fld>
            <a:endParaRPr lang="en-CA"/>
          </a:p>
        </p:txBody>
      </p:sp>
      <p:sp>
        <p:nvSpPr>
          <p:cNvPr id="6" name="Slide Image Placeholder 3"/>
          <p:cNvSpPr>
            <a:spLocks noGrp="1" noRot="1" noChangeAspect="1"/>
          </p:cNvSpPr>
          <p:nvPr>
            <p:ph type="sldImg" idx="2"/>
          </p:nvPr>
        </p:nvSpPr>
        <p:spPr>
          <a:xfrm>
            <a:off x="1189038" y="698500"/>
            <a:ext cx="4665662" cy="3498850"/>
          </a:xfrm>
          <a:prstGeom prst="rect">
            <a:avLst/>
          </a:prstGeom>
          <a:noFill/>
          <a:ln w="12700">
            <a:solidFill>
              <a:prstClr val="black"/>
            </a:solidFill>
          </a:ln>
        </p:spPr>
        <p:txBody>
          <a:bodyPr vert="horz" lIns="93556" tIns="46778" rIns="93556" bIns="46778" rtlCol="0" anchor="ctr"/>
          <a:lstStyle/>
          <a:p>
            <a:endParaRPr lang="en-CA"/>
          </a:p>
        </p:txBody>
      </p:sp>
      <p:sp>
        <p:nvSpPr>
          <p:cNvPr id="7" name="Notes Placeholder 4"/>
          <p:cNvSpPr>
            <a:spLocks noGrp="1"/>
          </p:cNvSpPr>
          <p:nvPr>
            <p:ph type="body" sz="quarter" idx="3"/>
          </p:nvPr>
        </p:nvSpPr>
        <p:spPr>
          <a:xfrm>
            <a:off x="704339" y="4431312"/>
            <a:ext cx="5634709" cy="4198085"/>
          </a:xfrm>
          <a:prstGeom prst="rect">
            <a:avLst/>
          </a:prstGeom>
        </p:spPr>
        <p:txBody>
          <a:bodyPr vert="horz" lIns="93556" tIns="46778" rIns="93556" bIns="467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8" name="Footer Placeholder 5"/>
          <p:cNvSpPr>
            <a:spLocks noGrp="1"/>
          </p:cNvSpPr>
          <p:nvPr>
            <p:ph type="ftr" sz="quarter" idx="4"/>
          </p:nvPr>
        </p:nvSpPr>
        <p:spPr>
          <a:xfrm>
            <a:off x="0" y="8769621"/>
            <a:ext cx="3052134" cy="466454"/>
          </a:xfrm>
          <a:prstGeom prst="rect">
            <a:avLst/>
          </a:prstGeom>
        </p:spPr>
        <p:txBody>
          <a:bodyPr vert="horz" lIns="93556" tIns="46778" rIns="93556" bIns="46778" rtlCol="0" anchor="b"/>
          <a:lstStyle>
            <a:lvl1pPr algn="l">
              <a:defRPr sz="1100"/>
            </a:lvl1pPr>
          </a:lstStyle>
          <a:p>
            <a:r>
              <a:rPr lang="en-CA" dirty="0"/>
              <a:t>© 2019 MediaSmarts</a:t>
            </a:r>
          </a:p>
        </p:txBody>
      </p:sp>
      <p:sp>
        <p:nvSpPr>
          <p:cNvPr id="9" name="Slide Number Placeholder 6"/>
          <p:cNvSpPr>
            <a:spLocks noGrp="1"/>
          </p:cNvSpPr>
          <p:nvPr>
            <p:ph type="sldNum" sz="quarter" idx="5"/>
          </p:nvPr>
        </p:nvSpPr>
        <p:spPr>
          <a:xfrm>
            <a:off x="3933560" y="8753939"/>
            <a:ext cx="3052134" cy="466454"/>
          </a:xfrm>
          <a:prstGeom prst="rect">
            <a:avLst/>
          </a:prstGeom>
        </p:spPr>
        <p:txBody>
          <a:bodyPr vert="horz" lIns="93556" tIns="46778" rIns="93556" bIns="46778" rtlCol="0" anchor="b"/>
          <a:lstStyle>
            <a:lvl1pPr algn="r">
              <a:defRPr sz="1100"/>
            </a:lvl1pPr>
          </a:lstStyle>
          <a:p>
            <a:fld id="{0B06FBF4-DAE3-44EA-A1DD-E1B4CDE3A022}" type="slidenum">
              <a:rPr lang="en-CA" smtClean="0"/>
              <a:pPr/>
              <a:t>‹#›</a:t>
            </a:fld>
            <a:endParaRPr lang="en-CA" dirty="0"/>
          </a:p>
        </p:txBody>
      </p:sp>
    </p:spTree>
    <p:extLst>
      <p:ext uri="{BB962C8B-B14F-4D97-AF65-F5344CB8AC3E}">
        <p14:creationId xmlns:p14="http://schemas.microsoft.com/office/powerpoint/2010/main" val="118340216"/>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a:spLocks noGrp="1"/>
          </p:cNvSpPr>
          <p:nvPr>
            <p:ph type="body" sz="quarter" idx="1"/>
          </p:nvPr>
        </p:nvSpPr>
        <p:spPr/>
        <p:txBody>
          <a:bodyPr/>
          <a:lstStyle/>
          <a:p>
            <a:r>
              <a:rPr lang="en-CA"/>
              <a:t>Welcome to our session on navigating online privacy. </a:t>
            </a:r>
          </a:p>
          <a:p>
            <a:endParaRPr lang="en-CA"/>
          </a:p>
          <a:p>
            <a:r>
              <a:rPr lang="en-CA"/>
              <a:t>We’re going to have some time for questions at the end, but I’d also like to invite you to just raise your hand any time you have a question along the way. </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p:cNvSpPr>
          <p:nvPr>
            <p:ph type="body" sz="quarter" idx="1"/>
          </p:nvPr>
        </p:nvSpPr>
        <p:spPr/>
        <p:txBody>
          <a:bodyPr/>
          <a:lstStyle/>
          <a:p>
            <a:r>
              <a:rPr lang="en-CA" dirty="0"/>
              <a:t>If you have to send important information on a public computer, </a:t>
            </a:r>
            <a:r>
              <a:rPr lang="en-CA" dirty="0">
                <a:solidFill>
                  <a:schemeClr val="tx1"/>
                </a:solidFill>
              </a:rPr>
              <a:t>try to use one that is connected with a network cable</a:t>
            </a:r>
            <a:r>
              <a:rPr lang="en-CA" dirty="0"/>
              <a:t>, like a desktop computer, instead of one that uses Wi-Fi. Make sure to do it in Incognito or Private Browsing mode so that the computer doesn’t remember anything you typed or what websites you visited.</a:t>
            </a:r>
          </a:p>
          <a:p>
            <a:endParaRPr lang="en-CA" dirty="0"/>
          </a:p>
          <a:p>
            <a:r>
              <a:rPr lang="en-CA" dirty="0"/>
              <a:t>On most browsers, you open this mode by clicking a button on the top right and then choosing “New private window” or “New incognito window.”</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a:spLocks noGrp="1"/>
          </p:cNvSpPr>
          <p:nvPr>
            <p:ph type="body" sz="quarter" idx="1"/>
          </p:nvPr>
        </p:nvSpPr>
        <p:spPr/>
        <p:txBody>
          <a:bodyPr/>
          <a:lstStyle/>
          <a:p>
            <a:r>
              <a:rPr lang="en-CA" dirty="0"/>
              <a:t>Just like you shouldn’t connect to networks you don’t know are trustworthy, never use a USB stick or memory card unless you bought it yourself or you know you can trust the person who gave it to you. These can easily spread malware from one computer to another. Sometimes people even leave infected memory sticks where people can find them on purpose.</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p:cNvSpPr>
          <p:nvPr>
            <p:ph type="body" sz="quarter" idx="1"/>
          </p:nvPr>
        </p:nvSpPr>
        <p:spPr/>
        <p:txBody>
          <a:bodyPr/>
          <a:lstStyle/>
          <a:p>
            <a:r>
              <a:rPr lang="en-CA" dirty="0"/>
              <a:t>You should also make sure that you have anti-malware software running.</a:t>
            </a:r>
          </a:p>
          <a:p>
            <a:endParaRPr lang="en-CA" dirty="0"/>
          </a:p>
          <a:p>
            <a:r>
              <a:rPr lang="en-CA" dirty="0"/>
              <a:t>Windows machines come with a free, built-in program called Windows Defender. Make sure that it’s turned on and that no other anti-malware programs are running – if you have more than one they can get in each other’s way.</a:t>
            </a:r>
          </a:p>
          <a:p>
            <a:endParaRPr lang="en-CA" dirty="0"/>
          </a:p>
          <a:p>
            <a:r>
              <a:rPr lang="en-CA" dirty="0"/>
              <a:t>For Macs and mobile devices, install a reliable tool like </a:t>
            </a:r>
            <a:r>
              <a:rPr lang="en-CA" dirty="0" err="1"/>
              <a:t>Malwarebyte</a:t>
            </a:r>
            <a:r>
              <a:rPr lang="en-CA" dirty="0"/>
              <a:t> or AVG. These are free, but will try to get you to pay more to get extra services.</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body" sz="quarter" idx="1"/>
          </p:nvPr>
        </p:nvSpPr>
        <p:spPr/>
        <p:txBody>
          <a:bodyPr/>
          <a:lstStyle/>
          <a:p>
            <a:r>
              <a:rPr lang="en-CA"/>
              <a:t>The companies that make programs frequently find and fix security problems in them. That’s why it’s important to set them to update automatically. That’s especially true of browsers – since that’s how you send most personal information – and operating systems such as Windows or iOS.</a:t>
            </a:r>
          </a:p>
          <a:p>
            <a:endParaRPr lang="en-CA"/>
          </a:p>
          <a:p>
            <a:r>
              <a:rPr lang="en-CA"/>
              <a:t>That also means that it’s risky to use pirated versions of OSes like Windows or programs like Microsoft Office, because you won’t get these updates.</a:t>
            </a:r>
          </a:p>
          <a:p>
            <a:endParaRPr lang="en-CA"/>
          </a:p>
          <a:p>
            <a:r>
              <a:rPr lang="en-CA"/>
              <a:t>If you need to use programs like Word or Excel but can’t afford them, use a free and legal alternative like Libre Office. This doesn’t look exactly like Microsoft Office but it can read and save files in the same formats. That means you can read a Word file in Libre Office and save your files in a format that someone else can read with Word.</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body" sz="quarter" idx="1"/>
          </p:nvPr>
        </p:nvSpPr>
        <p:spPr/>
        <p:txBody>
          <a:bodyPr/>
          <a:lstStyle/>
          <a:p>
            <a:r>
              <a:rPr lang="en-CA" dirty="0"/>
              <a:t>A lot of websites give you the option to log in with your Facebook or Google account instead of creating a new account to use them. This seems fast and convenient, but it also lets the website see everything that’s in your account –</a:t>
            </a:r>
            <a:r>
              <a:rPr lang="en-CA" dirty="0">
                <a:solidFill>
                  <a:srgbClr val="00B050"/>
                </a:solidFill>
              </a:rPr>
              <a:t> </a:t>
            </a:r>
            <a:r>
              <a:rPr lang="en-CA" dirty="0">
                <a:solidFill>
                  <a:schemeClr val="tx1"/>
                </a:solidFill>
              </a:rPr>
              <a:t>your friends, what posts you’ve liked, and so on. </a:t>
            </a:r>
            <a:r>
              <a:rPr lang="en-CA" dirty="0"/>
              <a:t>Is it really worth it?</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a:spLocks noGrp="1"/>
          </p:cNvSpPr>
          <p:nvPr>
            <p:ph type="body" sz="quarter" idx="1"/>
          </p:nvPr>
        </p:nvSpPr>
        <p:spPr/>
        <p:txBody>
          <a:bodyPr/>
          <a:lstStyle/>
          <a:p>
            <a:r>
              <a:rPr lang="en-CA"/>
              <a:t>Finally, there are a few features of your devices that you should turn off when you’re not using them.</a:t>
            </a:r>
          </a:p>
          <a:p>
            <a:endParaRPr lang="en-CA"/>
          </a:p>
          <a:p>
            <a:r>
              <a:rPr lang="en-CA"/>
              <a:t>Bluetooth lets different devices connect wirelessly. It’s useful for connecting to things like speakers or earphones, but it’s also possible for other people to connect to your devices if it’s turned on.</a:t>
            </a:r>
          </a:p>
          <a:p>
            <a:endParaRPr lang="en-CA"/>
          </a:p>
          <a:p>
            <a:r>
              <a:rPr lang="en-CA"/>
              <a:t>Some devices let you turn Bluetooth on and off just by tapping the Bluetooth icon. On others you need to go to Settings and turn it on or off there.</a:t>
            </a:r>
          </a:p>
          <a:p>
            <a:endParaRPr lang="en-CA"/>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85"/>
          <p:cNvSpPr>
            <a:spLocks noGrp="1"/>
          </p:cNvSpPr>
          <p:nvPr>
            <p:ph type="body" sz="quarter" idx="1"/>
          </p:nvPr>
        </p:nvSpPr>
        <p:spPr/>
        <p:txBody>
          <a:bodyPr/>
          <a:lstStyle/>
          <a:p>
            <a:r>
              <a:rPr lang="en-CA"/>
              <a:t>Apple devices also have a feature called AirDrop that lets people share files between devices. People can use this to put unwanted photos or other things on your device if you have it turned on.</a:t>
            </a:r>
          </a:p>
          <a:p>
            <a:endParaRPr lang="en-CA"/>
          </a:p>
          <a:p>
            <a:r>
              <a:rPr lang="en-CA"/>
              <a:t>To stop this from happening, go to Settings and then tap on Airdrop. Then you’ll see what the current setting is.</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16</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Shape 190"/>
          <p:cNvSpPr>
            <a:spLocks noGrp="1"/>
          </p:cNvSpPr>
          <p:nvPr>
            <p:ph type="body" sz="quarter" idx="1"/>
          </p:nvPr>
        </p:nvSpPr>
        <p:spPr/>
        <p:txBody>
          <a:bodyPr/>
          <a:lstStyle/>
          <a:p>
            <a:r>
              <a:rPr lang="en-CA"/>
              <a:t>If you want to control who can AirDrop things onto your device, set it to either Contacts Only – so only people you’ve pre-approved can do it – or just to Receiving Off.</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17</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hape 196"/>
          <p:cNvSpPr>
            <a:spLocks noGrp="1"/>
          </p:cNvSpPr>
          <p:nvPr>
            <p:ph type="body" sz="quarter" idx="1"/>
          </p:nvPr>
        </p:nvSpPr>
        <p:spPr/>
        <p:txBody>
          <a:bodyPr/>
          <a:lstStyle/>
          <a:p>
            <a:r>
              <a:rPr lang="en-CA"/>
              <a:t>GPS is another feature you should turn off when you’re not using it. It can be useful when you need to know where you are, but it can also send that information to websites you visit or apps that you’re using.</a:t>
            </a:r>
          </a:p>
          <a:p>
            <a:endParaRPr lang="en-CA"/>
          </a:p>
          <a:p>
            <a:r>
              <a:rPr lang="en-CA"/>
              <a:t>To do this on Android devices, go to Settings, scroll down to Location and tap it, and then switch the toggle to Off.</a:t>
            </a:r>
          </a:p>
          <a:p>
            <a:endParaRPr lang="en-CA"/>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a:spLocks noGrp="1"/>
          </p:cNvSpPr>
          <p:nvPr>
            <p:ph type="body" sz="quarter" idx="1"/>
          </p:nvPr>
        </p:nvSpPr>
        <p:spPr/>
        <p:txBody>
          <a:bodyPr/>
          <a:lstStyle/>
          <a:p>
            <a:r>
              <a:rPr lang="en-CA" dirty="0"/>
              <a:t>To turn off location on an iPhone or iPad, go to Settings and then tap Privacy. </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19</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Shape 102"/>
          <p:cNvSpPr>
            <a:spLocks noGrp="1"/>
          </p:cNvSpPr>
          <p:nvPr>
            <p:ph type="body" sz="quarter" idx="1"/>
          </p:nvPr>
        </p:nvSpPr>
        <p:spPr/>
        <p:txBody>
          <a:bodyPr/>
          <a:lstStyle/>
          <a:p>
            <a:r>
              <a:rPr lang="en-CA"/>
              <a:t>Before we get started, I’d like you to think for a minute about what you’re hoping to learn in this workshop.</a:t>
            </a:r>
          </a:p>
          <a:p>
            <a:endParaRPr lang="en-CA"/>
          </a:p>
          <a:p>
            <a:r>
              <a:rPr lang="en-CA"/>
              <a:t>You don’t have to answer out loud. Just think about –</a:t>
            </a:r>
          </a:p>
          <a:p>
            <a:endParaRPr lang="en-CA"/>
          </a:p>
          <a:p>
            <a:r>
              <a:rPr lang="en-CA"/>
              <a:t>What are some things you like to share on the internet?</a:t>
            </a:r>
          </a:p>
          <a:p>
            <a:endParaRPr lang="en-CA"/>
          </a:p>
          <a:p>
            <a:r>
              <a:rPr lang="en-CA"/>
              <a:t>What are some things that you’d like to keep private?</a:t>
            </a:r>
          </a:p>
          <a:p>
            <a:endParaRPr lang="en-CA"/>
          </a:p>
          <a:p>
            <a:r>
              <a:rPr lang="en-CA"/>
              <a:t>What are some things you’d like more control of?</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a:spLocks noGrp="1"/>
          </p:cNvSpPr>
          <p:nvPr>
            <p:ph type="body" sz="quarter" idx="1"/>
          </p:nvPr>
        </p:nvSpPr>
        <p:spPr/>
        <p:txBody>
          <a:bodyPr/>
          <a:lstStyle/>
          <a:p>
            <a:r>
              <a:rPr lang="en-CA" dirty="0"/>
              <a:t>Tap the Location Services slider and then Turn Off.</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sz="quarter" idx="1"/>
          </p:nvPr>
        </p:nvSpPr>
        <p:spPr/>
        <p:txBody>
          <a:bodyPr/>
          <a:lstStyle/>
          <a:p>
            <a:r>
              <a:rPr lang="en-CA"/>
              <a:t>No matter how careful we are to secure our accounts and devices, there’s always the chance that something can go wrong.</a:t>
            </a:r>
          </a:p>
          <a:p>
            <a:endParaRPr lang="en-CA"/>
          </a:p>
          <a:p>
            <a:r>
              <a:rPr lang="en-CA"/>
              <a:t>The good news is that most of the time, it’s possible to fix things.</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9"/>
          <p:cNvSpPr>
            <a:spLocks noGrp="1"/>
          </p:cNvSpPr>
          <p:nvPr>
            <p:ph type="body" sz="quarter" idx="1"/>
          </p:nvPr>
        </p:nvSpPr>
        <p:spPr/>
        <p:txBody>
          <a:bodyPr/>
          <a:lstStyle/>
          <a:p>
            <a:r>
              <a:rPr lang="en-CA"/>
              <a:t>Here are a few signs that you might have a problem with your device or your accounts:</a:t>
            </a:r>
          </a:p>
          <a:p>
            <a:endParaRPr lang="en-CA"/>
          </a:p>
          <a:p>
            <a:r>
              <a:rPr lang="en-CA"/>
              <a:t>If people get messages that you didn’t send;</a:t>
            </a:r>
          </a:p>
          <a:p>
            <a:endParaRPr lang="en-CA"/>
          </a:p>
          <a:p>
            <a:r>
              <a:rPr lang="en-CA"/>
              <a:t>If you frequently don’t get messages that other people say they sent to you;</a:t>
            </a:r>
          </a:p>
          <a:p>
            <a:endParaRPr lang="en-CA"/>
          </a:p>
          <a:p>
            <a:r>
              <a:rPr lang="en-CA"/>
              <a:t>If you can’t log in to one or more of your accounts;</a:t>
            </a:r>
          </a:p>
          <a:p>
            <a:endParaRPr lang="en-CA"/>
          </a:p>
          <a:p>
            <a:r>
              <a:rPr lang="en-CA"/>
              <a:t>Or if your device is unusually slow.</a:t>
            </a:r>
          </a:p>
          <a:p>
            <a:endParaRPr lang="en-CA"/>
          </a:p>
          <a:p>
            <a:r>
              <a:rPr lang="en-CA"/>
              <a:t>As well, if you get a notice about a login or a password change request that you don’t remember it probably means somebody has tried to get at your accounts.</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Shape 213"/>
          <p:cNvSpPr>
            <a:spLocks noGrp="1"/>
          </p:cNvSpPr>
          <p:nvPr>
            <p:ph type="body" sz="quarter" idx="1"/>
          </p:nvPr>
        </p:nvSpPr>
        <p:spPr/>
        <p:txBody>
          <a:bodyPr/>
          <a:lstStyle/>
          <a:p>
            <a:r>
              <a:rPr lang="en-CA"/>
              <a:t>If you think that somebody might have accessed your device or one of your accounts – or might have tried to – this is what you should do:</a:t>
            </a:r>
          </a:p>
          <a:p>
            <a:endParaRPr lang="en-CA"/>
          </a:p>
          <a:p>
            <a:r>
              <a:rPr lang="en-CA"/>
              <a:t>First, don’t send anything personal or sensitive until the problem has been fixed.</a:t>
            </a:r>
          </a:p>
          <a:p>
            <a:endParaRPr lang="en-CA"/>
          </a:p>
          <a:p>
            <a:r>
              <a:rPr lang="en-CA"/>
              <a:t>Next, make sure all of your accounts are logged out on every device that you use.</a:t>
            </a:r>
          </a:p>
          <a:p>
            <a:endParaRPr lang="en-CA"/>
          </a:p>
          <a:p>
            <a:r>
              <a:rPr lang="en-CA"/>
              <a:t>Change all of your passwords. Remember to make your email password totally separate from all your other ones.</a:t>
            </a:r>
          </a:p>
          <a:p>
            <a:endParaRPr lang="en-CA"/>
          </a:p>
          <a:p>
            <a:r>
              <a:rPr lang="en-CA"/>
              <a:t>Finally, run your antimalware software.</a:t>
            </a:r>
          </a:p>
          <a:p>
            <a:endParaRPr lang="en-CA"/>
          </a:p>
          <a:p>
            <a:r>
              <a:rPr lang="en-CA"/>
              <a:t>If you’ve been locked out of your device or any of your accounts, you may be able to get help from the company. So long as you can show that you are who you say you are, they should be able to put you back in control.</a:t>
            </a:r>
          </a:p>
          <a:p>
            <a:r>
              <a:rPr lang="en-CA"/>
              <a:t> </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p:cNvSpPr>
          <p:nvPr>
            <p:ph type="body" sz="quarter" idx="1"/>
          </p:nvPr>
        </p:nvSpPr>
        <p:spPr/>
        <p:txBody>
          <a:bodyPr/>
          <a:lstStyle/>
          <a:p>
            <a:r>
              <a:rPr lang="en-CA"/>
              <a:t>There are also ways to find your devices if they’re lost or stolen.</a:t>
            </a:r>
          </a:p>
          <a:p>
            <a:endParaRPr lang="en-CA"/>
          </a:p>
          <a:p>
            <a:r>
              <a:rPr lang="en-CA"/>
              <a:t>For iPhones or iPads you need to turn on “Find my iPhone” or “Find my iPad.” To do that, click on Settings, then tap the name of the device at top left.</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p:cNvSpPr>
          <p:nvPr>
            <p:ph type="body" sz="quarter" idx="1"/>
          </p:nvPr>
        </p:nvSpPr>
        <p:spPr/>
        <p:txBody>
          <a:bodyPr/>
          <a:lstStyle/>
          <a:p>
            <a:r>
              <a:rPr lang="en-CA"/>
              <a:t>Next, tap the Find my iPad or Find my iPhone slider and tap OK in the box that pops up.</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p:cNvSpPr>
          <p:nvPr>
            <p:ph type="body" sz="quarter" idx="1"/>
          </p:nvPr>
        </p:nvSpPr>
        <p:spPr/>
        <p:txBody>
          <a:bodyPr/>
          <a:lstStyle/>
          <a:p>
            <a:r>
              <a:rPr lang="en-CA"/>
              <a:t>To find it, open iCloud.com on any browser, click on Find My iPhone and enter your Apple ID and password. You’ll then see a map with your device’s location on it.</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26</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p:cNvSpPr>
          <p:nvPr>
            <p:ph type="body" sz="quarter" idx="1"/>
          </p:nvPr>
        </p:nvSpPr>
        <p:spPr/>
        <p:txBody>
          <a:bodyPr/>
          <a:lstStyle/>
          <a:p>
            <a:r>
              <a:rPr lang="en-CA"/>
              <a:t>You can also set up apps like Lookout and Prey that let you track, lock and wipe your devices if they’re lost. Like a lot of apps, the basic versions are free but some features cost extra.</a:t>
            </a:r>
          </a:p>
          <a:p>
            <a:endParaRPr lang="en-CA"/>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27</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p:cNvSpPr>
          <p:nvPr>
            <p:ph type="body" sz="quarter" idx="1"/>
          </p:nvPr>
        </p:nvSpPr>
        <p:spPr/>
        <p:txBody>
          <a:bodyPr/>
          <a:lstStyle/>
          <a:p>
            <a:r>
              <a:rPr lang="en-CA"/>
              <a:t>Unfortunately you can only find Android devices if you have GPS turned on. You’ll have to decide whether it’s more important to keep your privacy or to be able to find your phone.</a:t>
            </a:r>
          </a:p>
          <a:p>
            <a:endParaRPr lang="en-CA"/>
          </a:p>
          <a:p>
            <a:r>
              <a:rPr lang="en-CA"/>
              <a:t>If GPS is turned on and Find My Device is turned on in Settings, you can find it by going to Android.com/find and signing into your Google account. As well as showing you where it is on the map you can lock the device or erase it from there.</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3925"/>
          </a:xfrm>
          <a:prstGeom prst="rect">
            <a:avLst/>
          </a:prstGeom>
        </p:spPr>
      </p:sp>
      <p:sp>
        <p:nvSpPr>
          <p:cNvPr id="3" name="Notes Placeholder 2"/>
          <p:cNvSpPr>
            <a:spLocks noGrp="1"/>
          </p:cNvSpPr>
          <p:nvPr>
            <p:ph type="body" idx="1"/>
          </p:nvPr>
        </p:nvSpPr>
        <p:spPr>
          <a:xfrm>
            <a:off x="926677" y="4387136"/>
            <a:ext cx="5096722" cy="4156234"/>
          </a:xfrm>
          <a:prstGeom prst="rect">
            <a:avLst/>
          </a:prstGeom>
        </p:spPr>
        <p:txBody>
          <a:bodyPr/>
          <a:lstStyle/>
          <a:p>
            <a:r>
              <a:rPr lang="en-CA" dirty="0"/>
              <a:t>Let’s do a quick quiz to check that you understood everything</a:t>
            </a:r>
            <a:r>
              <a:rPr lang="en-CA" baseline="0" dirty="0"/>
              <a:t> we just talked about.</a:t>
            </a:r>
          </a:p>
          <a:p>
            <a:endParaRPr lang="en-CA" dirty="0"/>
          </a:p>
          <a:p>
            <a:r>
              <a:rPr lang="en-CA" dirty="0"/>
              <a:t>Quiz link: https://bit.ly/security1quiz</a:t>
            </a:r>
          </a:p>
        </p:txBody>
      </p:sp>
      <p:sp>
        <p:nvSpPr>
          <p:cNvPr id="4" name="Footer Placeholder 5"/>
          <p:cNvSpPr>
            <a:spLocks noGrp="1"/>
          </p:cNvSpPr>
          <p:nvPr>
            <p:ph type="ftr" sz="quarter" idx="4"/>
          </p:nvPr>
        </p:nvSpPr>
        <p:spPr>
          <a:xfrm>
            <a:off x="0" y="8769621"/>
            <a:ext cx="3052134" cy="466454"/>
          </a:xfrm>
          <a:prstGeom prst="rect">
            <a:avLst/>
          </a:prstGeom>
        </p:spPr>
        <p:txBody>
          <a:bodyPr vert="horz" lIns="93556" tIns="46778" rIns="93556" bIns="46778" rtlCol="0" anchor="b"/>
          <a:lstStyle>
            <a:lvl1pPr algn="l">
              <a:defRPr sz="1100"/>
            </a:lvl1pPr>
          </a:lstStyle>
          <a:p>
            <a:r>
              <a:rPr lang="en-CA" dirty="0"/>
              <a:t>© 2019 MediaSmarts</a:t>
            </a:r>
          </a:p>
        </p:txBody>
      </p:sp>
      <p:sp>
        <p:nvSpPr>
          <p:cNvPr id="5" name="Slide Number Placeholder 6"/>
          <p:cNvSpPr>
            <a:spLocks noGrp="1"/>
          </p:cNvSpPr>
          <p:nvPr>
            <p:ph type="sldNum" sz="quarter" idx="5"/>
          </p:nvPr>
        </p:nvSpPr>
        <p:spPr>
          <a:xfrm>
            <a:off x="3933560" y="8753939"/>
            <a:ext cx="3052134" cy="466454"/>
          </a:xfrm>
          <a:prstGeom prst="rect">
            <a:avLst/>
          </a:prstGeom>
        </p:spPr>
        <p:txBody>
          <a:bodyPr vert="horz" lIns="93556" tIns="46778" rIns="93556" bIns="46778" rtlCol="0" anchor="b"/>
          <a:lstStyle>
            <a:lvl1pPr algn="r">
              <a:defRPr sz="1100"/>
            </a:lvl1pPr>
          </a:lstStyle>
          <a:p>
            <a:fld id="{0B06FBF4-DAE3-44EA-A1DD-E1B4CDE3A022}" type="slidenum">
              <a:rPr lang="en-CA" smtClean="0"/>
              <a:pPr/>
              <a:t>29</a:t>
            </a:fld>
            <a:endParaRPr lang="en-CA" dirty="0"/>
          </a:p>
        </p:txBody>
      </p:sp>
    </p:spTree>
    <p:extLst>
      <p:ext uri="{BB962C8B-B14F-4D97-AF65-F5344CB8AC3E}">
        <p14:creationId xmlns:p14="http://schemas.microsoft.com/office/powerpoint/2010/main" val="1624835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a:spLocks noGrp="1"/>
          </p:cNvSpPr>
          <p:nvPr>
            <p:ph type="body" sz="quarter" idx="1"/>
          </p:nvPr>
        </p:nvSpPr>
        <p:spPr/>
        <p:txBody>
          <a:bodyPr/>
          <a:lstStyle/>
          <a:p>
            <a:r>
              <a:rPr lang="en-CA" dirty="0"/>
              <a:t>Before we get started, let’s do a quick poll to find out how much you already know. </a:t>
            </a:r>
          </a:p>
          <a:p>
            <a:endParaRPr lang="en-CA" dirty="0"/>
          </a:p>
          <a:p>
            <a:r>
              <a:rPr lang="en-CA" dirty="0"/>
              <a:t>You can answer the first question by raising your hand -- h</a:t>
            </a:r>
            <a:r>
              <a:rPr lang="en-CA" dirty="0">
                <a:sym typeface="Calibri"/>
              </a:rPr>
              <a:t>ow many people here are using devices</a:t>
            </a:r>
            <a:r>
              <a:rPr lang="en-CA" dirty="0"/>
              <a:t>, such as phones or computers, </a:t>
            </a:r>
            <a:r>
              <a:rPr lang="en-CA" dirty="0">
                <a:sym typeface="Calibri"/>
              </a:rPr>
              <a:t>that you brought with you?</a:t>
            </a:r>
          </a:p>
          <a:p>
            <a:endParaRPr lang="en-CA" dirty="0">
              <a:sym typeface="Calibri"/>
            </a:endParaRPr>
          </a:p>
          <a:p>
            <a:r>
              <a:rPr lang="en-CA" dirty="0"/>
              <a:t>How many people are using devices that you haven’t used before?</a:t>
            </a:r>
          </a:p>
          <a:p>
            <a:endParaRPr lang="en-CA" dirty="0"/>
          </a:p>
          <a:p>
            <a:r>
              <a:rPr lang="en-CA" dirty="0"/>
              <a:t>If you’ve got a device you already know how to use, start it up and use your browser to go to the website on the screen. Once you’re there you can do the poll. It should only take a few minutes.</a:t>
            </a:r>
          </a:p>
          <a:p>
            <a:endParaRPr lang="en-CA" dirty="0">
              <a:sym typeface="Calibri"/>
            </a:endParaRPr>
          </a:p>
          <a:p>
            <a:r>
              <a:rPr lang="en-CA" dirty="0"/>
              <a:t>If you haven’t used your device before, look for one of the browser logos you see on the screen. Then you can put in the web address to go to the poll. </a:t>
            </a:r>
          </a:p>
          <a:p>
            <a:endParaRPr lang="en-CA" dirty="0"/>
          </a:p>
          <a:p>
            <a:r>
              <a:rPr lang="en-CA" dirty="0"/>
              <a:t>I’ll come around and help make sure everyone is able to get to the poll. If you finish ahead of other people, you can help one of your neighbours. </a:t>
            </a:r>
          </a:p>
          <a:p>
            <a:endParaRPr lang="en-CA" dirty="0"/>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p:cNvSpPr>
          <p:nvPr>
            <p:ph type="body" sz="quarter" idx="1"/>
          </p:nvPr>
        </p:nvSpPr>
        <p:spPr/>
        <p:txBody>
          <a:bodyPr/>
          <a:lstStyle/>
          <a:p>
            <a:r>
              <a:rPr lang="en-CA"/>
              <a:t>Try doing one of the things we’ve talked about in the last few minutes: </a:t>
            </a:r>
          </a:p>
          <a:p>
            <a:endParaRPr lang="en-CA"/>
          </a:p>
          <a:p>
            <a:r>
              <a:rPr lang="en-CA"/>
              <a:t>setting up two-factor authentication;</a:t>
            </a:r>
          </a:p>
          <a:p>
            <a:endParaRPr lang="en-CA"/>
          </a:p>
          <a:p>
            <a:r>
              <a:rPr lang="en-CA"/>
              <a:t>setting one of your social networks to let you know if somebody else tries to log in;</a:t>
            </a:r>
          </a:p>
          <a:p>
            <a:endParaRPr lang="en-CA"/>
          </a:p>
          <a:p>
            <a:r>
              <a:rPr lang="en-CA"/>
              <a:t>turning off Bluetooth, GPS or AirDrop;</a:t>
            </a:r>
          </a:p>
          <a:p>
            <a:endParaRPr lang="en-CA"/>
          </a:p>
          <a:p>
            <a:r>
              <a:rPr lang="en-CA"/>
              <a:t>Or finding your device remotely.</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p:cNvSpPr>
          <p:nvPr>
            <p:ph type="body" sz="quarter" idx="1"/>
          </p:nvPr>
        </p:nvSpPr>
        <p:spPr/>
        <p:txBody>
          <a:bodyPr/>
          <a:lstStyle/>
          <a:p>
            <a:r>
              <a:rPr lang="en-CA"/>
              <a:t>Of course privacy and security aren’t just about devices and accounts. A lot of our personal lives are online these days, and it’s important to keep those secure as well.</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Shape 262"/>
          <p:cNvSpPr>
            <a:spLocks noGrp="1"/>
          </p:cNvSpPr>
          <p:nvPr>
            <p:ph type="body" sz="quarter" idx="1"/>
          </p:nvPr>
        </p:nvSpPr>
        <p:spPr/>
        <p:txBody>
          <a:bodyPr/>
          <a:lstStyle/>
          <a:p>
            <a:r>
              <a:rPr lang="en-CA"/>
              <a:t>A lot of people use apps to meet people they’re interested in dating. Here are a few tips for doing that safely.</a:t>
            </a:r>
          </a:p>
          <a:p>
            <a:endParaRPr lang="en-CA"/>
          </a:p>
          <a:p>
            <a:r>
              <a:rPr lang="en-CA"/>
              <a:t>First, use a free webmail service like Gmail or Outlook to make a new email address, and use that to register. Keeping it separate from your main email address can help you keep things private. </a:t>
            </a:r>
          </a:p>
          <a:p>
            <a:endParaRPr lang="en-CA"/>
          </a:p>
          <a:p>
            <a:r>
              <a:rPr lang="en-CA"/>
              <a:t>Next, take a look at the privacy policy and terms of service. You don’t always have to read the whole thing, but you should see whether you can totally delete your photos and other things you’ve posted after you close your account.</a:t>
            </a:r>
          </a:p>
          <a:p>
            <a:endParaRPr lang="en-CA"/>
          </a:p>
          <a:p>
            <a:r>
              <a:rPr lang="en-CA"/>
              <a:t>Once you make a connection with someone, don’t share personal info – especially things that could be used to find you in real life, like an address or phone number – until you’re comfortable with sharing that information. </a:t>
            </a:r>
          </a:p>
          <a:p>
            <a:endParaRPr lang="en-CA"/>
          </a:p>
          <a:p>
            <a:r>
              <a:rPr lang="en-CA"/>
              <a:t>“Sweetheart” scams, where people ask you for money to help them leave their country or deal with other trouble, are common on dating sites. Never send money to anyone you’ve met on a dating site or app.</a:t>
            </a:r>
          </a:p>
          <a:p>
            <a:endParaRPr lang="en-CA"/>
          </a:p>
          <a:p>
            <a:r>
              <a:rPr lang="en-CA"/>
              <a:t>If you decide to meet someone you met on the app in person, have the first meeting in a public place and tell a friend or a family member that you’re going. You can ask them to check in on you partway through, too, to give you an excuse to leave if things aren’t going well.</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p:cNvSpPr>
          <p:nvPr>
            <p:ph type="body" sz="quarter" idx="1"/>
          </p:nvPr>
        </p:nvSpPr>
        <p:spPr/>
        <p:txBody>
          <a:bodyPr/>
          <a:lstStyle/>
          <a:p>
            <a:r>
              <a:rPr lang="en-CA" dirty="0"/>
              <a:t>Sexting – sending naked or sexy photos of yourself to someone else – can be part of a healthy relationship, but can be risky as well.</a:t>
            </a:r>
          </a:p>
          <a:p>
            <a:endParaRPr lang="en-CA" dirty="0"/>
          </a:p>
          <a:p>
            <a:r>
              <a:rPr lang="en-CA" dirty="0"/>
              <a:t>Never send anyone a sext unless they’ve clearly told you they want to see it. </a:t>
            </a:r>
          </a:p>
          <a:p>
            <a:endParaRPr lang="en-CA" dirty="0"/>
          </a:p>
          <a:p>
            <a:r>
              <a:rPr lang="en-CA" dirty="0"/>
              <a:t>If you do send a sext, remember that there’s no way to keep people from making copies of things online. Even if you use an app like Snapchat. </a:t>
            </a:r>
          </a:p>
          <a:p>
            <a:endParaRPr lang="en-CA" dirty="0"/>
          </a:p>
          <a:p>
            <a:r>
              <a:rPr lang="en-CA" dirty="0"/>
              <a:t>Don’t include your face, distinctive tattoos, or anything else that could be used to identify you.</a:t>
            </a:r>
          </a:p>
          <a:p>
            <a:endParaRPr lang="en-CA" dirty="0"/>
          </a:p>
          <a:p>
            <a:r>
              <a:rPr lang="en-CA" dirty="0"/>
              <a:t>If you get a sext that you didn’t ask for, block the sender right away (we look at how to do this in the </a:t>
            </a:r>
            <a:r>
              <a:rPr lang="en-CA" i="1" dirty="0"/>
              <a:t>Explore Online Privacy </a:t>
            </a:r>
            <a:r>
              <a:rPr lang="en-CA" dirty="0"/>
              <a:t>workshop). If you have an Apple device, turn off </a:t>
            </a:r>
            <a:r>
              <a:rPr lang="en-CA" dirty="0" err="1"/>
              <a:t>AirDrop</a:t>
            </a:r>
            <a:r>
              <a:rPr lang="en-CA" dirty="0"/>
              <a:t>.</a:t>
            </a:r>
          </a:p>
          <a:p>
            <a:endParaRPr lang="en-CA" dirty="0"/>
          </a:p>
          <a:p>
            <a:r>
              <a:rPr lang="en-CA" dirty="0"/>
              <a:t>If you get a sext that you </a:t>
            </a:r>
            <a:r>
              <a:rPr lang="en-CA" i="1" dirty="0"/>
              <a:t>did</a:t>
            </a:r>
            <a:r>
              <a:rPr lang="en-CA" dirty="0"/>
              <a:t> ask for, don’t share it or show it to anyone without the permission of the person in it.</a:t>
            </a:r>
          </a:p>
          <a:p>
            <a:endParaRPr lang="en-CA" dirty="0"/>
          </a:p>
          <a:p>
            <a:r>
              <a:rPr lang="en-CA" dirty="0"/>
              <a:t>And don’t ever pressure someone to send you a sext if they don’t want to.</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270"/>
          <p:cNvSpPr>
            <a:spLocks noGrp="1"/>
          </p:cNvSpPr>
          <p:nvPr>
            <p:ph type="body" sz="quarter" idx="1"/>
          </p:nvPr>
        </p:nvSpPr>
        <p:spPr/>
        <p:txBody>
          <a:bodyPr/>
          <a:lstStyle/>
          <a:p>
            <a:r>
              <a:rPr lang="en-CA"/>
              <a:t>Our online lives are a part of how relationships end, too.</a:t>
            </a:r>
          </a:p>
          <a:p>
            <a:endParaRPr lang="en-CA"/>
          </a:p>
          <a:p>
            <a:r>
              <a:rPr lang="en-CA"/>
              <a:t>Even if things are still cool between you, it’s always a good idea to change your passwords when you break up with someone. Even if you don’t remember ever sharing any passwords with them, you should assume they know them. Change the security questions you use when you forget your passwords, too: these are usually taken from things that a partner might have learned while you were dating – your first pet's name, for example – so play it safe and switch to something new.</a:t>
            </a:r>
          </a:p>
          <a:p>
            <a:endParaRPr lang="en-CA"/>
          </a:p>
          <a:p>
            <a:r>
              <a:rPr lang="en-CA"/>
              <a:t>Another good precaution is to make backups of photos, files, and anything else that might be important to you. You can back them up to a cloud service like Google Drive, to a USB drive, or both.</a:t>
            </a:r>
          </a:p>
          <a:p>
            <a:endParaRPr lang="en-CA"/>
          </a:p>
          <a:p>
            <a:r>
              <a:rPr lang="en-CA"/>
              <a:t>If things aren’t that cool and you’re looking for support in getting out of a relationship, use the things we’ve covered in this workshop (like using secure HTTPS sites) to keep your searches private. (There’s more on that in the Explore Online Privacy workshop.)</a:t>
            </a:r>
          </a:p>
          <a:p>
            <a:br>
              <a:rPr lang="en-CA"/>
            </a:br>
            <a:r>
              <a:rPr lang="en-CA"/>
              <a:t>Double-check to make sure your device doesn’t have any “stalkerware,” programs that tell someone else where you are or what you’re doing. Uninstall any apps you don’t recognize and go into App Permissions in the Settings menu to find out which apps can see your location. Review your location settings - so your location can’t be tracked.</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body" sz="quarter" idx="1"/>
          </p:nvPr>
        </p:nvSpPr>
        <p:spPr/>
        <p:txBody>
          <a:bodyPr/>
          <a:lstStyle/>
          <a:p>
            <a:r>
              <a:rPr lang="en-CA"/>
              <a:t>If you’ve done that and still think that your ex-partner may be tracking you, you may have to wipe your phone completely.</a:t>
            </a:r>
          </a:p>
          <a:p>
            <a:endParaRPr lang="en-CA"/>
          </a:p>
          <a:p>
            <a:r>
              <a:rPr lang="en-CA"/>
              <a:t>On an Android phone, go to Settings, then Backup and Reset, then Factory Data Reset. This will erase everything you’ve saved on the phone and every app that’s been downloaded onto it.</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a:spLocks noGrp="1"/>
          </p:cNvSpPr>
          <p:nvPr>
            <p:ph type="body" sz="quarter" idx="1"/>
          </p:nvPr>
        </p:nvSpPr>
        <p:spPr/>
        <p:txBody>
          <a:bodyPr/>
          <a:lstStyle/>
          <a:p>
            <a:r>
              <a:rPr lang="en-CA"/>
              <a:t>On an iPhone or iPad, tap settings, then General, then Reset. Then tap Erase All Content and Settings and enter your passcode or Apple ID.</a:t>
            </a:r>
          </a:p>
          <a:p>
            <a:endParaRPr lang="en-CA"/>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36</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3925"/>
          </a:xfrm>
          <a:prstGeom prst="rect">
            <a:avLst/>
          </a:prstGeom>
        </p:spPr>
      </p:sp>
      <p:sp>
        <p:nvSpPr>
          <p:cNvPr id="3" name="Notes Placeholder 2"/>
          <p:cNvSpPr>
            <a:spLocks noGrp="1"/>
          </p:cNvSpPr>
          <p:nvPr>
            <p:ph type="body" idx="1"/>
          </p:nvPr>
        </p:nvSpPr>
        <p:spPr>
          <a:xfrm>
            <a:off x="926677" y="4387136"/>
            <a:ext cx="5096722" cy="4156234"/>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CA" dirty="0"/>
              <a:t>Let’s do another</a:t>
            </a:r>
            <a:r>
              <a:rPr lang="en-CA" baseline="0" dirty="0"/>
              <a:t> quick quiz to make sure you understood all that.</a:t>
            </a:r>
            <a:endParaRPr lang="en-CA" dirty="0"/>
          </a:p>
          <a:p>
            <a:endParaRPr lang="en-CA" dirty="0"/>
          </a:p>
          <a:p>
            <a:pPr marL="0" marR="0" lvl="0" indent="0" defTabSz="914400" eaLnBrk="1" fontAlgn="auto" latinLnBrk="0" hangingPunct="1">
              <a:lnSpc>
                <a:spcPct val="100000"/>
              </a:lnSpc>
              <a:spcBef>
                <a:spcPts val="0"/>
              </a:spcBef>
              <a:spcAft>
                <a:spcPts val="0"/>
              </a:spcAft>
              <a:buClrTx/>
              <a:buSzTx/>
              <a:buFontTx/>
              <a:buNone/>
              <a:tabLst/>
              <a:defRPr/>
            </a:pPr>
            <a:r>
              <a:rPr lang="en-CA" dirty="0"/>
              <a:t>Quiz link</a:t>
            </a:r>
            <a:r>
              <a:rPr lang="en-CA"/>
              <a:t>: https://bit.ly/security2quiz</a:t>
            </a:r>
          </a:p>
          <a:p>
            <a:pPr marL="0" marR="0" lvl="0" indent="0" defTabSz="914400" eaLnBrk="1" fontAlgn="auto" latinLnBrk="0" hangingPunct="1">
              <a:lnSpc>
                <a:spcPct val="100000"/>
              </a:lnSpc>
              <a:spcBef>
                <a:spcPts val="0"/>
              </a:spcBef>
              <a:spcAft>
                <a:spcPts val="0"/>
              </a:spcAft>
              <a:buClrTx/>
              <a:buSzTx/>
              <a:buFontTx/>
              <a:buNone/>
              <a:tabLst/>
              <a:defRPr/>
            </a:pPr>
            <a:endParaRPr lang="en-CA" dirty="0"/>
          </a:p>
        </p:txBody>
      </p:sp>
      <p:sp>
        <p:nvSpPr>
          <p:cNvPr id="4" name="Footer Placeholder 5"/>
          <p:cNvSpPr>
            <a:spLocks noGrp="1"/>
          </p:cNvSpPr>
          <p:nvPr>
            <p:ph type="ftr" sz="quarter" idx="4"/>
          </p:nvPr>
        </p:nvSpPr>
        <p:spPr>
          <a:xfrm>
            <a:off x="0" y="8769621"/>
            <a:ext cx="3052134" cy="466454"/>
          </a:xfrm>
          <a:prstGeom prst="rect">
            <a:avLst/>
          </a:prstGeom>
        </p:spPr>
        <p:txBody>
          <a:bodyPr vert="horz" lIns="93556" tIns="46778" rIns="93556" bIns="46778" rtlCol="0" anchor="b"/>
          <a:lstStyle>
            <a:lvl1pPr algn="l">
              <a:defRPr sz="1100"/>
            </a:lvl1pPr>
          </a:lstStyle>
          <a:p>
            <a:r>
              <a:rPr lang="en-CA" dirty="0"/>
              <a:t>© 2019 MediaSmarts</a:t>
            </a:r>
          </a:p>
        </p:txBody>
      </p:sp>
      <p:sp>
        <p:nvSpPr>
          <p:cNvPr id="5" name="Slide Number Placeholder 6"/>
          <p:cNvSpPr>
            <a:spLocks noGrp="1"/>
          </p:cNvSpPr>
          <p:nvPr>
            <p:ph type="sldNum" sz="quarter" idx="5"/>
          </p:nvPr>
        </p:nvSpPr>
        <p:spPr>
          <a:xfrm>
            <a:off x="3933560" y="8753939"/>
            <a:ext cx="3052134" cy="466454"/>
          </a:xfrm>
          <a:prstGeom prst="rect">
            <a:avLst/>
          </a:prstGeom>
        </p:spPr>
        <p:txBody>
          <a:bodyPr vert="horz" lIns="93556" tIns="46778" rIns="93556" bIns="46778" rtlCol="0" anchor="b"/>
          <a:lstStyle>
            <a:lvl1pPr algn="r">
              <a:defRPr sz="1100"/>
            </a:lvl1pPr>
          </a:lstStyle>
          <a:p>
            <a:fld id="{0B06FBF4-DAE3-44EA-A1DD-E1B4CDE3A022}" type="slidenum">
              <a:rPr lang="en-CA" smtClean="0"/>
              <a:pPr/>
              <a:t>37</a:t>
            </a:fld>
            <a:endParaRPr lang="en-CA" dirty="0"/>
          </a:p>
        </p:txBody>
      </p:sp>
    </p:spTree>
    <p:extLst>
      <p:ext uri="{BB962C8B-B14F-4D97-AF65-F5344CB8AC3E}">
        <p14:creationId xmlns:p14="http://schemas.microsoft.com/office/powerpoint/2010/main" val="9802193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a:spLocks noGrp="1"/>
          </p:cNvSpPr>
          <p:nvPr>
            <p:ph type="body" sz="quarter" idx="1"/>
          </p:nvPr>
        </p:nvSpPr>
        <p:spPr/>
        <p:txBody>
          <a:bodyPr/>
          <a:lstStyle/>
          <a:p>
            <a:r>
              <a:rPr lang="en-CA"/>
              <a:t>Despite all our best efforts, sometimes our private lives can go wrong online too.</a:t>
            </a:r>
          </a:p>
          <a:p>
            <a:endParaRPr lang="en-CA"/>
          </a:p>
          <a:p>
            <a:r>
              <a:rPr lang="en-CA"/>
              <a:t>Here are some things you can do to help get things under control.</a:t>
            </a:r>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a:spLocks noGrp="1"/>
          </p:cNvSpPr>
          <p:nvPr>
            <p:ph type="body" sz="quarter" idx="1"/>
          </p:nvPr>
        </p:nvSpPr>
        <p:spPr>
          <a:xfrm>
            <a:off x="704339" y="4431312"/>
            <a:ext cx="5634709" cy="4477977"/>
          </a:xfrm>
        </p:spPr>
        <p:txBody>
          <a:bodyPr/>
          <a:lstStyle/>
          <a:p>
            <a:r>
              <a:rPr lang="en-CA" dirty="0"/>
              <a:t>If someone shared a sext of you without your permission, there are things you can do about it.</a:t>
            </a:r>
          </a:p>
          <a:p>
            <a:endParaRPr lang="en-CA" dirty="0"/>
          </a:p>
          <a:p>
            <a:r>
              <a:rPr lang="en-CA" dirty="0"/>
              <a:t>First, save the evidence. If it’s been posted in a public space, get a screenshot. If you heard from someone that they saw it, get them on record. </a:t>
            </a:r>
          </a:p>
          <a:p>
            <a:endParaRPr lang="en-CA" dirty="0"/>
          </a:p>
          <a:p>
            <a:r>
              <a:rPr lang="en-CA" dirty="0"/>
              <a:t>You can ask the person to stop sharing it or take it down. Even if they say no or don’t answer, keep a record of the texts or emails so you can show later that it was shared without your consent.</a:t>
            </a:r>
          </a:p>
          <a:p>
            <a:endParaRPr lang="en-CA" dirty="0"/>
          </a:p>
          <a:p>
            <a:r>
              <a:rPr lang="en-CA" dirty="0"/>
              <a:t>If it was shared somewhere like a social network or a website, email the site and ask them to take it down. Make sure to say that the photo violates the terms of service – nearly all sites have rules against posting sexts without the sender’s permission. If you took the photo, you own the </a:t>
            </a:r>
            <a:r>
              <a:rPr lang="en-CA" i="1" dirty="0"/>
              <a:t>copyright</a:t>
            </a:r>
            <a:r>
              <a:rPr lang="en-CA" dirty="0"/>
              <a:t>  to it, so you can ask to have it taken down on that basis as well.</a:t>
            </a:r>
          </a:p>
          <a:p>
            <a:endParaRPr lang="en-CA" dirty="0"/>
          </a:p>
          <a:p>
            <a:r>
              <a:rPr lang="en-CA" dirty="0"/>
              <a:t>In Canada, it’s against the law to share “intimate images” of someone without their permission – no matter how old they are – and a judge can order the photos taken down and lay criminal charges against the person who shared them. You’ll want to be prepared before you go to the police for this step: see the worksheet </a:t>
            </a:r>
            <a:r>
              <a:rPr lang="en-CA" i="1" dirty="0"/>
              <a:t>Help! Someone Posted a Sext Without My Consent</a:t>
            </a:r>
            <a:r>
              <a:rPr lang="en-CA" dirty="0"/>
              <a:t> or the YWCA guide on sexual image based abuse for more tips.</a:t>
            </a:r>
          </a:p>
          <a:p>
            <a:endParaRPr lang="en-CA" dirty="0"/>
          </a:p>
          <a:p>
            <a:r>
              <a:rPr lang="en-CA" dirty="0"/>
              <a:t>If you want to do this but don’t want to go through the police, you can go to the Justice of the Peace office at a courthouse or have a lawyer handle it for you. Some cities have legal aid clinics that will help with cases like this for free or for a reduced fee.</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39</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a:spLocks noGrp="1"/>
          </p:cNvSpPr>
          <p:nvPr>
            <p:ph type="body" sz="quarter" idx="1"/>
          </p:nvPr>
        </p:nvSpPr>
        <p:spPr/>
        <p:txBody>
          <a:bodyPr/>
          <a:lstStyle/>
          <a:p>
            <a:r>
              <a:rPr lang="en-CA" dirty="0"/>
              <a:t>We covered a lot of the basics in the </a:t>
            </a:r>
            <a:r>
              <a:rPr lang="en-CA" i="1" dirty="0"/>
              <a:t>Explore Online Privacy </a:t>
            </a:r>
            <a:r>
              <a:rPr lang="en-CA" dirty="0"/>
              <a:t>workshop, so now we’re going to dig a little deeper into how to keep your accounts and devices secure.</a:t>
            </a:r>
          </a:p>
          <a:p>
            <a:endParaRPr lang="en-CA" dirty="0"/>
          </a:p>
          <a:p>
            <a:r>
              <a:rPr lang="en-CA" dirty="0">
                <a:solidFill>
                  <a:schemeClr val="tx1"/>
                </a:solidFill>
              </a:rPr>
              <a:t>If you haven’t attended that workshop, don’t worry! I’ll help you catch up on anything you missed that you don’t already know.</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Shape 294"/>
          <p:cNvSpPr>
            <a:spLocks noGrp="1"/>
          </p:cNvSpPr>
          <p:nvPr>
            <p:ph type="body" sz="quarter" idx="1"/>
          </p:nvPr>
        </p:nvSpPr>
        <p:spPr/>
        <p:txBody>
          <a:bodyPr/>
          <a:lstStyle/>
          <a:p>
            <a:r>
              <a:rPr lang="en-CA"/>
              <a:t>If someone is stalking or harassing you online, the law can help you there too. </a:t>
            </a:r>
          </a:p>
          <a:p>
            <a:endParaRPr lang="en-CA"/>
          </a:p>
          <a:p>
            <a:r>
              <a:rPr lang="en-CA"/>
              <a:t>Harassment is contacting someone in a way that makes them feel physically or psychologically unsafe, or makes them worry that someone they know might be unsafe.</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Shape 298"/>
          <p:cNvSpPr>
            <a:spLocks noGrp="1"/>
          </p:cNvSpPr>
          <p:nvPr>
            <p:ph type="body" sz="quarter" idx="1"/>
          </p:nvPr>
        </p:nvSpPr>
        <p:spPr/>
        <p:txBody>
          <a:bodyPr/>
          <a:lstStyle/>
          <a:p>
            <a:r>
              <a:rPr lang="en-CA"/>
              <a:t>One of the first steps to deal with harassment is to block the sender.</a:t>
            </a:r>
          </a:p>
          <a:p>
            <a:endParaRPr lang="en-CA"/>
          </a:p>
          <a:p>
            <a:r>
              <a:rPr lang="en-CA"/>
              <a:t>On Facebook, if you Block someone they can’t send you a new Friend request, can’t see anything on your profile, can’t tag you and can’t send you messages on that network.</a:t>
            </a:r>
          </a:p>
          <a:p>
            <a:endParaRPr lang="en-CA"/>
          </a:p>
          <a:p>
            <a:r>
              <a:rPr lang="en-CA"/>
              <a:t>To block someone, go to Settings and then pick Blocking on the left menu.</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a:spLocks noGrp="1"/>
          </p:cNvSpPr>
          <p:nvPr>
            <p:ph type="body" sz="quarter" idx="1"/>
          </p:nvPr>
        </p:nvSpPr>
        <p:spPr/>
        <p:txBody>
          <a:bodyPr/>
          <a:lstStyle/>
          <a:p>
            <a:r>
              <a:rPr lang="en-CA"/>
              <a:t>Then type the name of the person you want to block into “Block Users”. Once you’ve chosen the right person click on Block.</a:t>
            </a:r>
          </a:p>
          <a:p>
            <a:endParaRPr lang="en-CA"/>
          </a:p>
          <a:p>
            <a:r>
              <a:rPr lang="en-CA"/>
              <a:t>Most other social networks and messaging apps have some form of blocking as well.</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Shape 306"/>
          <p:cNvSpPr>
            <a:spLocks noGrp="1"/>
          </p:cNvSpPr>
          <p:nvPr>
            <p:ph type="body" sz="quarter" idx="1"/>
          </p:nvPr>
        </p:nvSpPr>
        <p:spPr>
          <a:xfrm>
            <a:off x="704339" y="4431312"/>
            <a:ext cx="5634709" cy="4550710"/>
          </a:xfrm>
        </p:spPr>
        <p:txBody>
          <a:bodyPr/>
          <a:lstStyle/>
          <a:p>
            <a:r>
              <a:rPr lang="en-CA" dirty="0"/>
              <a:t>Before you block someone, though, make sure to save the evidence of what they’re doing.</a:t>
            </a:r>
          </a:p>
          <a:p>
            <a:endParaRPr lang="en-CA" dirty="0"/>
          </a:p>
          <a:p>
            <a:r>
              <a:rPr lang="en-CA" dirty="0"/>
              <a:t>If you don’t want to see the messages or texts in your inbox, make a special folder for them.</a:t>
            </a:r>
          </a:p>
          <a:p>
            <a:endParaRPr lang="en-CA" dirty="0"/>
          </a:p>
          <a:p>
            <a:r>
              <a:rPr lang="en-CA" dirty="0"/>
              <a:t>As well as keeping copies if you can, you should also get screenshots of anything a harasser sends you. The website take-a-screenshot.org gives detailed instructions on how to take screenshots on any device and OS.</a:t>
            </a:r>
          </a:p>
          <a:p>
            <a:endParaRPr lang="en-CA" dirty="0"/>
          </a:p>
          <a:p>
            <a:r>
              <a:rPr lang="en-CA" dirty="0"/>
              <a:t>Beyond blocking someone, you can also report what they’re doing to the app or website where it’s happening. You can also report it to your internet or phone provider, which can block their number or Internet Protocol address from contacting you.</a:t>
            </a:r>
          </a:p>
          <a:p>
            <a:endParaRPr lang="en-CA" dirty="0"/>
          </a:p>
          <a:p>
            <a:r>
              <a:rPr lang="en-CA" dirty="0"/>
              <a:t>If you’ve blocked someone who’s harassing you, be careful about accepting new friend requests. It’s easy for people to set up new accounts.</a:t>
            </a:r>
          </a:p>
          <a:p>
            <a:endParaRPr lang="en-CA" dirty="0"/>
          </a:p>
          <a:p>
            <a:r>
              <a:rPr lang="en-CA" dirty="0"/>
              <a:t>Just like sexts, you can report harassment to the place where it’s happening and also to the police or a Justice of the Peace.</a:t>
            </a:r>
          </a:p>
          <a:p>
            <a:endParaRPr lang="en-CA" dirty="0"/>
          </a:p>
          <a:p>
            <a:r>
              <a:rPr lang="en-CA" dirty="0"/>
              <a:t>A lawyer can also help you get a peace bond that will keep the person from contacting you in any way. Peace bonds work a bit differently in different provinces, so you will want to get some kind of legal advice.</a:t>
            </a:r>
          </a:p>
          <a:p>
            <a:endParaRPr lang="en-CA" dirty="0"/>
          </a:p>
          <a:p>
            <a:r>
              <a:rPr lang="en-CA" dirty="0"/>
              <a:t>Your local women’s shelter is a good source of information on how to deal with harassment.</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body" sz="quarter" idx="1"/>
          </p:nvPr>
        </p:nvSpPr>
        <p:spPr/>
        <p:txBody>
          <a:bodyPr/>
          <a:lstStyle/>
          <a:p>
            <a:r>
              <a:rPr lang="en-CA" dirty="0"/>
              <a:t>Before we finish, let’s review some of the new terms we’ve learned in this session.</a:t>
            </a:r>
          </a:p>
          <a:p>
            <a:endParaRPr lang="en-CA" dirty="0"/>
          </a:p>
          <a:p>
            <a:r>
              <a:rPr lang="en-CA" dirty="0"/>
              <a:t>A </a:t>
            </a:r>
            <a:r>
              <a:rPr lang="en-CA" i="1" dirty="0"/>
              <a:t>browser</a:t>
            </a:r>
            <a:r>
              <a:rPr lang="en-CA" dirty="0"/>
              <a:t> is the app or program that lets your device visit web pages. Examples of browsers include Chrome, Firefox and Safari.</a:t>
            </a:r>
            <a:br>
              <a:rPr lang="en-CA" dirty="0"/>
            </a:br>
            <a:endParaRPr lang="en-CA" dirty="0"/>
          </a:p>
          <a:p>
            <a:r>
              <a:rPr lang="en-CA" dirty="0"/>
              <a:t>An </a:t>
            </a:r>
            <a:r>
              <a:rPr lang="en-CA" i="1" dirty="0"/>
              <a:t>extension</a:t>
            </a:r>
            <a:r>
              <a:rPr lang="en-CA" dirty="0"/>
              <a:t> is a little program that you add on to your browser that lets it do extra things.</a:t>
            </a:r>
          </a:p>
          <a:p>
            <a:endParaRPr lang="en-CA" dirty="0"/>
          </a:p>
          <a:p>
            <a:r>
              <a:rPr lang="en-CA" i="1" dirty="0" err="1"/>
              <a:t>WiFi</a:t>
            </a:r>
            <a:r>
              <a:rPr lang="en-CA" i="1" dirty="0"/>
              <a:t> </a:t>
            </a:r>
            <a:r>
              <a:rPr lang="en-CA" dirty="0"/>
              <a:t>sends internet signals to your computer without any kind of wires or cables by using a wireless </a:t>
            </a:r>
            <a:r>
              <a:rPr lang="en-CA" i="1" dirty="0"/>
              <a:t>router </a:t>
            </a:r>
            <a:r>
              <a:rPr lang="en-CA" dirty="0"/>
              <a:t>that’s connected to cable internet.</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a:spLocks noGrp="1"/>
          </p:cNvSpPr>
          <p:nvPr>
            <p:ph type="body" sz="quarter" idx="1"/>
          </p:nvPr>
        </p:nvSpPr>
        <p:spPr/>
        <p:txBody>
          <a:bodyPr/>
          <a:lstStyle/>
          <a:p>
            <a:r>
              <a:rPr lang="en-CA" dirty="0"/>
              <a:t>A device’s OS, or Operating System, is what allows it to run other programs. The main types of OS for computers are Windows, Chrome, and Mac. The main types for mobile devices are Android and iOS (for iPads and iPhones).</a:t>
            </a:r>
          </a:p>
          <a:p>
            <a:endParaRPr lang="en-CA" dirty="0"/>
          </a:p>
          <a:p>
            <a:r>
              <a:rPr lang="en-CA" i="1" dirty="0"/>
              <a:t>Malware </a:t>
            </a:r>
            <a:r>
              <a:rPr lang="en-CA" dirty="0"/>
              <a:t>means programs like viruses that do something to your computer that you don’t want.</a:t>
            </a:r>
          </a:p>
          <a:p>
            <a:endParaRPr lang="en-CA" dirty="0"/>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Shape 341"/>
          <p:cNvSpPr>
            <a:spLocks noGrp="1"/>
          </p:cNvSpPr>
          <p:nvPr>
            <p:ph type="body" sz="quarter" idx="1"/>
          </p:nvPr>
        </p:nvSpPr>
        <p:spPr/>
        <p:txBody>
          <a:bodyPr/>
          <a:lstStyle/>
          <a:p>
            <a:r>
              <a:rPr lang="en-CA"/>
              <a:t>We’re almost done this workshop, so let’s stop for a second to see if anybody has any questions about what we’ve covered so far.</a:t>
            </a:r>
          </a:p>
          <a:p>
            <a:endParaRPr lang="en-CA"/>
          </a:p>
          <a:p>
            <a:r>
              <a:rPr lang="en-CA"/>
              <a:t>If you’d rather not ask your question now, I will be here for a little bit after the workshop, so feel free to come ask me.</a:t>
            </a:r>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46</a:t>
            </a:fld>
            <a:endParaRPr lang="en-CA" dirty="0"/>
          </a:p>
        </p:txBody>
      </p:sp>
      <p:sp>
        <p:nvSpPr>
          <p:cNvPr id="11" name="Slide Image Placeholder 10"/>
          <p:cNvSpPr>
            <a:spLocks noGrp="1" noRot="1" noChangeAspect="1"/>
          </p:cNvSpPr>
          <p:nvPr>
            <p:ph type="sldImg"/>
          </p:nvPr>
        </p:nvSpPr>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0B06FBF4-DAE3-44EA-A1DD-E1B4CDE3A022}" type="slidenum">
              <a:rPr lang="en-CA" smtClean="0"/>
              <a:pPr/>
              <a:t>47</a:t>
            </a:fld>
            <a:endParaRPr lang="en-CA" dirty="0"/>
          </a:p>
        </p:txBody>
      </p:sp>
    </p:spTree>
    <p:extLst>
      <p:ext uri="{BB962C8B-B14F-4D97-AF65-F5344CB8AC3E}">
        <p14:creationId xmlns:p14="http://schemas.microsoft.com/office/powerpoint/2010/main" val="4130964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65225" y="692150"/>
            <a:ext cx="4619625" cy="3463925"/>
          </a:xfrm>
          <a:prstGeom prst="rect">
            <a:avLst/>
          </a:prstGeom>
        </p:spPr>
        <p:txBody>
          <a:bodyPr/>
          <a:lstStyle/>
          <a:p>
            <a:endParaRPr/>
          </a:p>
        </p:txBody>
      </p:sp>
      <p:sp>
        <p:nvSpPr>
          <p:cNvPr id="117" name="Shape 117"/>
          <p:cNvSpPr>
            <a:spLocks noGrp="1"/>
          </p:cNvSpPr>
          <p:nvPr>
            <p:ph type="body" sz="quarter" idx="1"/>
          </p:nvPr>
        </p:nvSpPr>
        <p:spPr>
          <a:xfrm>
            <a:off x="926677" y="4387136"/>
            <a:ext cx="5636675" cy="4199869"/>
          </a:xfrm>
          <a:prstGeom prst="rect">
            <a:avLst/>
          </a:prstGeom>
        </p:spPr>
        <p:txBody>
          <a:bodyPr/>
          <a:lstStyle/>
          <a:p>
            <a:r>
              <a:rPr dirty="0"/>
              <a:t>We talked about making a good password in the </a:t>
            </a:r>
            <a:r>
              <a:rPr i="1" dirty="0"/>
              <a:t>Explore Online Safety </a:t>
            </a:r>
            <a:r>
              <a:rPr dirty="0"/>
              <a:t>workshop.</a:t>
            </a:r>
          </a:p>
          <a:p>
            <a:endParaRPr dirty="0"/>
          </a:p>
          <a:p>
            <a:r>
              <a:rPr dirty="0"/>
              <a:t>Another tool you can use to keep your accounts even more secure is </a:t>
            </a:r>
            <a:r>
              <a:rPr i="1" dirty="0"/>
              <a:t>two-factor</a:t>
            </a:r>
            <a:r>
              <a:rPr dirty="0"/>
              <a:t> authentication.</a:t>
            </a:r>
          </a:p>
          <a:p>
            <a:endParaRPr dirty="0"/>
          </a:p>
          <a:p>
            <a:r>
              <a:rPr dirty="0"/>
              <a:t>As well as entering your password, if you have two-factor authentication turned on you’ll also get a text sent to your phone with a one-time code. You need to enter the code as well as your password to log in.</a:t>
            </a:r>
          </a:p>
          <a:p>
            <a:endParaRPr dirty="0"/>
          </a:p>
          <a:p>
            <a:r>
              <a:rPr dirty="0"/>
              <a:t>This means that somebody who gets your password can’t get at your accounts. The drawback is that you can get locked out of your accounts if you lose your phone, and it doesn’t help much if your phone is your main way of getting online.</a:t>
            </a:r>
          </a:p>
        </p:txBody>
      </p:sp>
      <p:sp>
        <p:nvSpPr>
          <p:cNvPr id="4" name="Footer Placeholder 5"/>
          <p:cNvSpPr>
            <a:spLocks noGrp="1"/>
          </p:cNvSpPr>
          <p:nvPr>
            <p:ph type="ftr" sz="quarter" idx="4"/>
          </p:nvPr>
        </p:nvSpPr>
        <p:spPr>
          <a:xfrm>
            <a:off x="0" y="8769621"/>
            <a:ext cx="3052134" cy="466454"/>
          </a:xfrm>
          <a:prstGeom prst="rect">
            <a:avLst/>
          </a:prstGeom>
        </p:spPr>
        <p:txBody>
          <a:bodyPr vert="horz" lIns="93556" tIns="46778" rIns="93556" bIns="46778" rtlCol="0" anchor="b"/>
          <a:lstStyle>
            <a:lvl1pPr algn="l">
              <a:defRPr sz="1100"/>
            </a:lvl1pPr>
          </a:lstStyle>
          <a:p>
            <a:r>
              <a:rPr lang="en-CA" dirty="0"/>
              <a:t>© 2019 MediaSmarts</a:t>
            </a:r>
          </a:p>
        </p:txBody>
      </p:sp>
      <p:sp>
        <p:nvSpPr>
          <p:cNvPr id="5" name="Slide Number Placeholder 6"/>
          <p:cNvSpPr>
            <a:spLocks noGrp="1"/>
          </p:cNvSpPr>
          <p:nvPr>
            <p:ph type="sldNum" sz="quarter" idx="5"/>
          </p:nvPr>
        </p:nvSpPr>
        <p:spPr>
          <a:xfrm>
            <a:off x="3933560" y="8753939"/>
            <a:ext cx="3052134" cy="466454"/>
          </a:xfrm>
          <a:prstGeom prst="rect">
            <a:avLst/>
          </a:prstGeom>
        </p:spPr>
        <p:txBody>
          <a:bodyPr vert="horz" lIns="93556" tIns="46778" rIns="93556" bIns="46778" rtlCol="0" anchor="b"/>
          <a:lstStyle>
            <a:lvl1pPr algn="r">
              <a:defRPr sz="1100"/>
            </a:lvl1pPr>
          </a:lstStyle>
          <a:p>
            <a:fld id="{0B06FBF4-DAE3-44EA-A1DD-E1B4CDE3A022}" type="slidenum">
              <a:rPr lang="en-CA" smtClean="0"/>
              <a:pPr/>
              <a:t>5</a:t>
            </a:fld>
            <a:endParaRPr lang="en-CA"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xfrm>
            <a:off x="1165225" y="692150"/>
            <a:ext cx="4619625" cy="3463925"/>
          </a:xfrm>
          <a:prstGeom prst="rect">
            <a:avLst/>
          </a:prstGeom>
        </p:spPr>
        <p:txBody>
          <a:bodyPr/>
          <a:lstStyle/>
          <a:p>
            <a:endParaRPr/>
          </a:p>
        </p:txBody>
      </p:sp>
      <p:sp>
        <p:nvSpPr>
          <p:cNvPr id="121" name="Shape 121"/>
          <p:cNvSpPr>
            <a:spLocks noGrp="1"/>
          </p:cNvSpPr>
          <p:nvPr>
            <p:ph type="body" sz="quarter" idx="1"/>
          </p:nvPr>
        </p:nvSpPr>
        <p:spPr>
          <a:xfrm>
            <a:off x="926677" y="4387136"/>
            <a:ext cx="5636675" cy="4199869"/>
          </a:xfrm>
          <a:prstGeom prst="rect">
            <a:avLst/>
          </a:prstGeom>
        </p:spPr>
        <p:txBody>
          <a:bodyPr/>
          <a:lstStyle/>
          <a:p>
            <a:r>
              <a:rPr dirty="0"/>
              <a:t>You can also set some social networks to let you know if a new device logs in to the account. In Facebook, go to settings and click on Security and Login in the left-hand bar.</a:t>
            </a:r>
          </a:p>
          <a:p>
            <a:endParaRPr dirty="0"/>
          </a:p>
        </p:txBody>
      </p:sp>
      <p:sp>
        <p:nvSpPr>
          <p:cNvPr id="4" name="Footer Placeholder 5"/>
          <p:cNvSpPr>
            <a:spLocks noGrp="1"/>
          </p:cNvSpPr>
          <p:nvPr>
            <p:ph type="ftr" sz="quarter" idx="4"/>
          </p:nvPr>
        </p:nvSpPr>
        <p:spPr>
          <a:xfrm>
            <a:off x="0" y="8769621"/>
            <a:ext cx="3052134" cy="466454"/>
          </a:xfrm>
          <a:prstGeom prst="rect">
            <a:avLst/>
          </a:prstGeom>
        </p:spPr>
        <p:txBody>
          <a:bodyPr vert="horz" lIns="93556" tIns="46778" rIns="93556" bIns="46778" rtlCol="0" anchor="b"/>
          <a:lstStyle>
            <a:lvl1pPr algn="l">
              <a:defRPr sz="1100"/>
            </a:lvl1pPr>
          </a:lstStyle>
          <a:p>
            <a:r>
              <a:rPr lang="en-CA" dirty="0"/>
              <a:t>© 2019 MediaSmarts</a:t>
            </a:r>
          </a:p>
        </p:txBody>
      </p:sp>
      <p:sp>
        <p:nvSpPr>
          <p:cNvPr id="5" name="Slide Number Placeholder 6"/>
          <p:cNvSpPr>
            <a:spLocks noGrp="1"/>
          </p:cNvSpPr>
          <p:nvPr>
            <p:ph type="sldNum" sz="quarter" idx="5"/>
          </p:nvPr>
        </p:nvSpPr>
        <p:spPr>
          <a:xfrm>
            <a:off x="3933560" y="8753939"/>
            <a:ext cx="3052134" cy="466454"/>
          </a:xfrm>
          <a:prstGeom prst="rect">
            <a:avLst/>
          </a:prstGeom>
        </p:spPr>
        <p:txBody>
          <a:bodyPr vert="horz" lIns="93556" tIns="46778" rIns="93556" bIns="46778" rtlCol="0" anchor="b"/>
          <a:lstStyle>
            <a:lvl1pPr algn="r">
              <a:defRPr sz="1100"/>
            </a:lvl1pPr>
          </a:lstStyle>
          <a:p>
            <a:fld id="{0B06FBF4-DAE3-44EA-A1DD-E1B4CDE3A022}" type="slidenum">
              <a:rPr lang="en-CA" smtClean="0"/>
              <a:pPr/>
              <a:t>6</a:t>
            </a:fld>
            <a:endParaRPr lang="en-CA"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xfrm>
            <a:off x="1165225" y="692150"/>
            <a:ext cx="4619625" cy="3463925"/>
          </a:xfrm>
          <a:prstGeom prst="rect">
            <a:avLst/>
          </a:prstGeom>
        </p:spPr>
        <p:txBody>
          <a:bodyPr/>
          <a:lstStyle/>
          <a:p>
            <a:endParaRPr/>
          </a:p>
        </p:txBody>
      </p:sp>
      <p:sp>
        <p:nvSpPr>
          <p:cNvPr id="125" name="Shape 125"/>
          <p:cNvSpPr>
            <a:spLocks noGrp="1"/>
          </p:cNvSpPr>
          <p:nvPr>
            <p:ph type="body" sz="quarter" idx="1"/>
          </p:nvPr>
        </p:nvSpPr>
        <p:spPr>
          <a:xfrm>
            <a:off x="926677" y="4387136"/>
            <a:ext cx="5636675" cy="4199869"/>
          </a:xfrm>
          <a:prstGeom prst="rect">
            <a:avLst/>
          </a:prstGeom>
        </p:spPr>
        <p:txBody>
          <a:bodyPr/>
          <a:lstStyle/>
          <a:p>
            <a:r>
              <a:rPr dirty="0"/>
              <a:t>Then click on “Get alerts about unrecognized logins.”</a:t>
            </a:r>
          </a:p>
        </p:txBody>
      </p:sp>
      <p:sp>
        <p:nvSpPr>
          <p:cNvPr id="4" name="Footer Placeholder 5"/>
          <p:cNvSpPr>
            <a:spLocks noGrp="1"/>
          </p:cNvSpPr>
          <p:nvPr>
            <p:ph type="ftr" sz="quarter" idx="4"/>
          </p:nvPr>
        </p:nvSpPr>
        <p:spPr>
          <a:xfrm>
            <a:off x="0" y="8769621"/>
            <a:ext cx="3052134" cy="466454"/>
          </a:xfrm>
          <a:prstGeom prst="rect">
            <a:avLst/>
          </a:prstGeom>
        </p:spPr>
        <p:txBody>
          <a:bodyPr vert="horz" lIns="93556" tIns="46778" rIns="93556" bIns="46778" rtlCol="0" anchor="b"/>
          <a:lstStyle>
            <a:lvl1pPr algn="l">
              <a:defRPr sz="1100"/>
            </a:lvl1pPr>
          </a:lstStyle>
          <a:p>
            <a:r>
              <a:rPr lang="en-CA" dirty="0"/>
              <a:t>© 2019 MediaSmarts</a:t>
            </a:r>
          </a:p>
        </p:txBody>
      </p:sp>
      <p:sp>
        <p:nvSpPr>
          <p:cNvPr id="5" name="Slide Number Placeholder 6"/>
          <p:cNvSpPr>
            <a:spLocks noGrp="1"/>
          </p:cNvSpPr>
          <p:nvPr>
            <p:ph type="sldNum" sz="quarter" idx="5"/>
          </p:nvPr>
        </p:nvSpPr>
        <p:spPr>
          <a:xfrm>
            <a:off x="3933560" y="8753939"/>
            <a:ext cx="3052134" cy="466454"/>
          </a:xfrm>
          <a:prstGeom prst="rect">
            <a:avLst/>
          </a:prstGeom>
        </p:spPr>
        <p:txBody>
          <a:bodyPr vert="horz" lIns="93556" tIns="46778" rIns="93556" bIns="46778" rtlCol="0" anchor="b"/>
          <a:lstStyle>
            <a:lvl1pPr algn="r">
              <a:defRPr sz="1100"/>
            </a:lvl1pPr>
          </a:lstStyle>
          <a:p>
            <a:fld id="{0B06FBF4-DAE3-44EA-A1DD-E1B4CDE3A022}" type="slidenum">
              <a:rPr lang="en-CA" smtClean="0"/>
              <a:pPr/>
              <a:t>7</a:t>
            </a:fld>
            <a:endParaRPr lang="en-CA"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a:spLocks noGrp="1"/>
          </p:cNvSpPr>
          <p:nvPr>
            <p:ph type="body" sz="quarter" idx="1"/>
          </p:nvPr>
        </p:nvSpPr>
        <p:spPr/>
        <p:txBody>
          <a:bodyPr/>
          <a:lstStyle/>
          <a:p>
            <a:r>
              <a:rPr lang="en-CA"/>
              <a:t>A lot of us use public WiFi in places like libraries or coffee shops. It’s important to know that public WiFi is less secure than your home network.</a:t>
            </a:r>
          </a:p>
          <a:p>
            <a:endParaRPr lang="en-CA"/>
          </a:p>
          <a:p>
            <a:r>
              <a:rPr lang="en-CA"/>
              <a:t>Networks that don’t make you enter a password are especially risky because anyone can connect to them. That means that people with the right programs can see what you’re sending to the router, including your login and password and things like your credit card information. </a:t>
            </a:r>
          </a:p>
          <a:p>
            <a:endParaRPr lang="en-CA"/>
          </a:p>
          <a:p>
            <a:r>
              <a:rPr lang="en-CA"/>
              <a:t>It’s more secure if you have to enter a password to connect to the network, but you’re still sharing it with anyone else who might be connected. </a:t>
            </a:r>
          </a:p>
          <a:p>
            <a:endParaRPr lang="en-CA"/>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body" sz="quarter" idx="1"/>
          </p:nvPr>
        </p:nvSpPr>
        <p:spPr/>
        <p:txBody>
          <a:bodyPr/>
          <a:lstStyle/>
          <a:p>
            <a:r>
              <a:rPr lang="en-CA" dirty="0"/>
              <a:t>There are three things you can do to make using public </a:t>
            </a:r>
            <a:r>
              <a:rPr lang="en-CA" dirty="0" err="1"/>
              <a:t>WiFi</a:t>
            </a:r>
            <a:r>
              <a:rPr lang="en-CA" dirty="0"/>
              <a:t> safer.</a:t>
            </a:r>
          </a:p>
          <a:p>
            <a:endParaRPr lang="en-CA" dirty="0"/>
          </a:p>
          <a:p>
            <a:r>
              <a:rPr lang="en-CA" dirty="0"/>
              <a:t>First, make sure that you’re using a network you trust. You can give your network any name you want, so people sometimes set up fake ones called things like “Public Library” or “Starbucks </a:t>
            </a:r>
            <a:r>
              <a:rPr lang="en-CA" dirty="0" err="1"/>
              <a:t>Wifi</a:t>
            </a:r>
            <a:r>
              <a:rPr lang="en-CA" dirty="0"/>
              <a:t>” to spy on people or install malware on their computers. Double-check to make sure you’re connecting with the right network.</a:t>
            </a:r>
          </a:p>
          <a:p>
            <a:endParaRPr lang="en-CA" dirty="0"/>
          </a:p>
          <a:p>
            <a:r>
              <a:rPr lang="en-CA" dirty="0"/>
              <a:t>Second, never do anything like online shopping or checking your bank account on public networks. Even on a secure network there’s a chance that somebody might be able to see what you’re sending.</a:t>
            </a:r>
          </a:p>
          <a:p>
            <a:endParaRPr lang="en-CA" dirty="0"/>
          </a:p>
          <a:p>
            <a:r>
              <a:rPr lang="en-CA" dirty="0"/>
              <a:t>Finally, stick to secure sites as much as possible. Those are the ones with a padlock in the address bar and a web address that starts with https, instead of just http. You also should install the HTTPS Everywhere extension, which tells websites to only connect you with the secure version of the site. </a:t>
            </a:r>
            <a:r>
              <a:rPr lang="en-CA" dirty="0">
                <a:solidFill>
                  <a:srgbClr val="00B050"/>
                </a:solidFill>
              </a:rPr>
              <a:t>If you’re using an iPhone or iPad, you can turn on “Automatic HTTPS Upgrade” by going to the Advanced settings in Safari.</a:t>
            </a:r>
          </a:p>
          <a:p>
            <a:endParaRPr lang="en-CA" dirty="0"/>
          </a:p>
        </p:txBody>
      </p:sp>
      <p:sp>
        <p:nvSpPr>
          <p:cNvPr id="4" name="Footer Placeholder 5"/>
          <p:cNvSpPr>
            <a:spLocks noGrp="1"/>
          </p:cNvSpPr>
          <p:nvPr>
            <p:ph type="ftr" sz="quarter" idx="4"/>
          </p:nvPr>
        </p:nvSpPr>
        <p:spPr/>
        <p:txBody>
          <a:bodyPr/>
          <a:lstStyle>
            <a:lvl1pPr algn="l">
              <a:defRPr sz="11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9</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143199" y="1122363"/>
            <a:ext cx="6859191"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143199" y="3602038"/>
            <a:ext cx="6859191"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623996" y="1709739"/>
            <a:ext cx="788807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623996" y="4589462"/>
            <a:ext cx="788807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628759" y="1825625"/>
            <a:ext cx="3886875"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629950" y="365126"/>
            <a:ext cx="7888070" cy="1325563"/>
          </a:xfrm>
          <a:prstGeom prst="rect">
            <a:avLst/>
          </a:prstGeom>
        </p:spPr>
        <p:txBody>
          <a:bodyPr/>
          <a:lstStyle/>
          <a:p>
            <a:r>
              <a:t>Title Text</a:t>
            </a:r>
          </a:p>
        </p:txBody>
      </p:sp>
      <p:sp>
        <p:nvSpPr>
          <p:cNvPr id="48" name="Body Level One…"/>
          <p:cNvSpPr txBox="1">
            <a:spLocks noGrp="1"/>
          </p:cNvSpPr>
          <p:nvPr>
            <p:ph type="body" sz="quarter" idx="1"/>
          </p:nvPr>
        </p:nvSpPr>
        <p:spPr>
          <a:xfrm>
            <a:off x="629950" y="1681164"/>
            <a:ext cx="3869014"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13"/>
          </p:nvPr>
        </p:nvSpPr>
        <p:spPr>
          <a:xfrm>
            <a:off x="4629954" y="1681164"/>
            <a:ext cx="3888066"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629950" y="457200"/>
            <a:ext cx="2949691"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3888066" y="987426"/>
            <a:ext cx="4629955"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13"/>
          </p:nvPr>
        </p:nvSpPr>
        <p:spPr>
          <a:xfrm>
            <a:off x="629949" y="2057400"/>
            <a:ext cx="2949691"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629950" y="457200"/>
            <a:ext cx="2949691"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13"/>
          </p:nvPr>
        </p:nvSpPr>
        <p:spPr>
          <a:xfrm>
            <a:off x="3888066" y="987426"/>
            <a:ext cx="4629955"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629950" y="2057400"/>
            <a:ext cx="2949691"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28759" y="365126"/>
            <a:ext cx="7888070"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628759" y="1825625"/>
            <a:ext cx="788807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241757" y="6400414"/>
            <a:ext cx="275073" cy="276999"/>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bit.ly/security1quiz" TargetMode="External"/><Relationship Id="rId4" Type="http://schemas.openxmlformats.org/officeDocument/2006/relationships/hyperlink" Target="http://bit.ly/securityquiz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bit.ly/digitalsmartspoll" TargetMode="External"/><Relationship Id="rId4" Type="http://schemas.openxmlformats.org/officeDocument/2006/relationships/hyperlink" Target="http://bit.ly/359yN49"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bit.ly/security2quiz" TargetMode="External"/><Relationship Id="rId4" Type="http://schemas.openxmlformats.org/officeDocument/2006/relationships/hyperlink" Target="http://bit.ly/securityquiz2"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07 jpgs\07_navigate online privacy and security e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O:\PROJECT WORKING FILES\DigitalSmarts 2018-22\Workshops\Design\07 jpgs\07_navigate online privacy and security eng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O:\PROJECT WORKING FILES\DigitalSmarts 2018-22\Workshops\Design\07 jpgs\07_navigate online privacy and security eng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O:\PROJECT WORKING FILES\DigitalSmarts 2018-22\Workshops\Design\07 jpgs\07_navigate online privacy and security eng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O:\PROJECT WORKING FILES\DigitalSmarts 2018-22\Workshops\Design\07 jpgs\07_navigate online privacy and security eng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O:\PROJECT WORKING FILES\DigitalSmarts 2018-22\Workshops\Design\07 jpgs\07_navigate online privacy and security eng1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O:\PROJECT WORKING FILES\DigitalSmarts 2018-22\Workshops\Design\07 jpgs\07_navigate online privacy and security eng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O:\PROJECT WORKING FILES\DigitalSmarts 2018-22\Workshops\Design\07 jpgs\07_navigate online privacy and security eng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O:\PROJECT WORKING FILES\DigitalSmarts 2018-22\Workshops\Design\07 jpgs\07_navigate online privacy and security eng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O:\PROJECT WORKING FILES\DigitalSmarts 2018-22\Workshops\Design\07 jpgs\07_navigate online privacy and security eng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CA96E16-0808-4340-81AB-81B43DB075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PROJECT WORKING FILES\DigitalSmarts 2018-22\Workshops\Design\07 jpgs\07_navigate online privacy and security eng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622D2F1-1B83-42F8-AB07-5E8EBD1C39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18808103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O:\PROJECT WORKING FILES\DigitalSmarts 2018-22\Workshops\Design\07 jpgs\07_navigate online privacy and security eng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O:\PROJECT WORKING FILES\DigitalSmarts 2018-22\Workshops\Design\07 jpgs\07_navigate online privacy and security eng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O:\PROJECT WORKING FILES\DigitalSmarts 2018-22\Workshops\Design\07 jpgs\07_navigate online privacy and security eng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O:\PROJECT WORKING FILES\DigitalSmarts 2018-22\Workshops\Design\07 jpgs\07_navigate online privacy and security eng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O:\PROJECT WORKING FILES\DigitalSmarts 2018-22\Workshops\Design\07 jpgs\07_navigate online privacy and security eng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O:\PROJECT WORKING FILES\DigitalSmarts 2018-22\Workshops\Design\07 jpgs\07_navigate online privacy and security eng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O:\PROJECT WORKING FILES\DigitalSmarts 2018-22\Workshops\Design\07 jpgs\07_navigate online privacy and security eng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O:\PROJECT WORKING FILES\DigitalSmarts 2018-22\Workshops\Design\07 jpgs\07_navigate online privacy and security eng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O:\PROJECT WORKING FILES\DigitalSmarts 2018-22\Workshops\Design\07 jpgs\07_navigate online privacy and security eng2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hlinkClick r:id="rId4"/>
            <a:extLst>
              <a:ext uri="{FF2B5EF4-FFF2-40B4-BE49-F238E27FC236}">
                <a16:creationId xmlns:a16="http://schemas.microsoft.com/office/drawing/2014/main" id="{A5EDE966-87BE-40EE-82D7-AE0922CABBB6}"/>
              </a:ext>
            </a:extLst>
          </p:cNvPr>
          <p:cNvSpPr/>
          <p:nvPr/>
        </p:nvSpPr>
        <p:spPr>
          <a:xfrm>
            <a:off x="2340546" y="5661248"/>
            <a:ext cx="5036320" cy="584775"/>
          </a:xfrm>
          <a:prstGeom prst="rect">
            <a:avLst/>
          </a:prstGeom>
        </p:spPr>
        <p:txBody>
          <a:bodyPr wrap="squar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https://bit.ly/security1quiz</a:t>
            </a:r>
            <a:endParaRPr lang="en-CA" sz="3200" b="1" dirty="0">
              <a:solidFill>
                <a:schemeClr val="bg1"/>
              </a:solidFill>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PROJECT WORKING FILES\DigitalSmarts 2018-22\Workshops\Design\07 jpgs\07_navigate online privacy and security eng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hlinkClick r:id="rId4"/>
            <a:extLst>
              <a:ext uri="{FF2B5EF4-FFF2-40B4-BE49-F238E27FC236}">
                <a16:creationId xmlns:a16="http://schemas.microsoft.com/office/drawing/2014/main" id="{5668E9BE-8C29-4C23-B0D1-4116AFF7FF9B}"/>
              </a:ext>
            </a:extLst>
          </p:cNvPr>
          <p:cNvSpPr/>
          <p:nvPr/>
        </p:nvSpPr>
        <p:spPr>
          <a:xfrm>
            <a:off x="468338" y="5517232"/>
            <a:ext cx="5437707" cy="584775"/>
          </a:xfrm>
          <a:prstGeom prst="rect">
            <a:avLst/>
          </a:prstGeom>
        </p:spPr>
        <p:txBody>
          <a:bodyPr wrap="none">
            <a:spAutoFit/>
          </a:bodyPr>
          <a:lstStyle/>
          <a:p>
            <a:r>
              <a:rPr lang="en-CA" sz="3200" b="1" dirty="0">
                <a:solidFill>
                  <a:schemeClr val="tx1"/>
                </a:solidFill>
                <a:hlinkClick r:id="rId5">
                  <a:extLst>
                    <a:ext uri="{A12FA001-AC4F-418D-AE19-62706E023703}">
                      <ahyp:hlinkClr xmlns:ahyp="http://schemas.microsoft.com/office/drawing/2018/hyperlinkcolor" val="tx"/>
                    </a:ext>
                  </a:extLst>
                </a:hlinkClick>
              </a:rPr>
              <a:t>https://bit.ly/digitalsmartspoll</a:t>
            </a:r>
            <a:endParaRPr lang="en-CA" sz="3200" b="1" dirty="0">
              <a:solidFill>
                <a:schemeClr val="tx1"/>
              </a:solidFill>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O:\PROJECT WORKING FILES\DigitalSmarts 2018-22\Workshops\Design\07 jpgs\07_navigate online privacy and security eng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O:\PROJECT WORKING FILES\DigitalSmarts 2018-22\Workshops\Design\07 jpgs\07_navigate online privacy and security eng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O:\PROJECT WORKING FILES\DigitalSmarts 2018-22\Workshops\Design\07 jpgs\07_navigate online privacy and security eng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O:\PROJECT WORKING FILES\DigitalSmarts 2018-22\Workshops\Design\07 jpgs\07_navigate online privacy and security eng3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O:\PROJECT WORKING FILES\DigitalSmarts 2018-22\Workshops\Design\07 jpgs\07_navigate online privacy and security eng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O:\PROJECT WORKING FILES\DigitalSmarts 2018-22\Workshops\Design\07 jpgs\07_navigate online privacy and security eng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O:\PROJECT WORKING FILES\DigitalSmarts 2018-22\Workshops\Design\07 jpgs\07_navigate online privacy and security eng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O:\PROJECT WORKING FILES\DigitalSmarts 2018-22\Workshops\Design\07 jpgs\07_navigate online privacy and security eng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hlinkClick r:id="rId4"/>
            <a:extLst>
              <a:ext uri="{FF2B5EF4-FFF2-40B4-BE49-F238E27FC236}">
                <a16:creationId xmlns:a16="http://schemas.microsoft.com/office/drawing/2014/main" id="{17E8872F-3477-4B38-9DB2-2F08BE5BD79B}"/>
              </a:ext>
            </a:extLst>
          </p:cNvPr>
          <p:cNvSpPr/>
          <p:nvPr/>
        </p:nvSpPr>
        <p:spPr>
          <a:xfrm>
            <a:off x="2412554" y="5733256"/>
            <a:ext cx="4964312" cy="584775"/>
          </a:xfrm>
          <a:prstGeom prst="rect">
            <a:avLst/>
          </a:prstGeom>
        </p:spPr>
        <p:txBody>
          <a:bodyPr wrap="squar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https://bit.ly/security2quiz</a:t>
            </a:r>
            <a:endParaRPr lang="en-CA" sz="3200" b="1" dirty="0">
              <a:solidFill>
                <a:schemeClr val="bg1"/>
              </a:solidFill>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O:\PROJECT WORKING FILES\DigitalSmarts 2018-22\Workshops\Design\07 jpgs\07_navigate online privacy and security eng3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O:\PROJECT WORKING FILES\DigitalSmarts 2018-22\Workshops\Design\07 jpgs\07_navigate online privacy and security eng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O:\PROJECT WORKING FILES\DigitalSmarts 2018-22\Workshops\Design\07 jpgs\07_navigate online privacy and security eng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O:\PROJECT WORKING FILES\DigitalSmarts 2018-22\Workshops\Design\07 jpgs\07_navigate online privacy and security eng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O:\PROJECT WORKING FILES\DigitalSmarts 2018-22\Workshops\Design\07 jpgs\07_navigate online privacy and security eng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O:\PROJECT WORKING FILES\DigitalSmarts 2018-22\Workshops\Design\07 jpgs\07_navigate online privacy and security eng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O:\PROJECT WORKING FILES\DigitalSmarts 2018-22\Workshops\Design\07 jpgs\07_navigate online privacy and security eng4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O:\PROJECT WORKING FILES\DigitalSmarts 2018-22\Workshops\Design\07 jpgs\07_navigate online privacy and security eng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O:\PROJECT WORKING FILES\DigitalSmarts 2018-22\Workshops\Design\07 jpgs\07_navigate online privacy and security eng4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O:\PROJECT WORKING FILES\DigitalSmarts 2018-22\Workshops\Design\07 jpgs\07_navigate online privacy and security eng4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O:\PROJECT WORKING FILES\DigitalSmarts 2018-22\Workshops\Design\sponso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3817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O:\PROJECT WORKING FILES\DigitalSmarts 2018-22\Workshops\Design\07 jpgs\07_navigate online privacy and security eng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O:\PROJECT WORKING FILES\DigitalSmarts 2018-22\Workshops\Design\07 jpgs\07_navigate online privacy and security eng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O:\PROJECT WORKING FILES\DigitalSmarts 2018-22\Workshops\Design\07 jpgs\07_navigate online privacy and security eng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O:\PROJECT WORKING FILES\DigitalSmarts 2018-22\Workshops\Design\07 jpgs\07_navigate online privacy and security eng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O:\PROJECT WORKING FILES\DigitalSmarts 2018-22\Workshops\Design\07 jpgs\07_navigate online privacy and security eng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0d16ad84579e8ad690e48d1e8bd0a62581ad4"/>
</p:tagLst>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2803D7F5EB2B41BA438D2040BA2FA0" ma:contentTypeVersion="12" ma:contentTypeDescription="Create a new document." ma:contentTypeScope="" ma:versionID="9084a84ba9e78f880e5235580023954a">
  <xsd:schema xmlns:xsd="http://www.w3.org/2001/XMLSchema" xmlns:xs="http://www.w3.org/2001/XMLSchema" xmlns:p="http://schemas.microsoft.com/office/2006/metadata/properties" xmlns:ns2="09982b69-d1b4-4831-86a7-b03f1b6185a5" xmlns:ns3="aa8731e9-4ee0-4bba-a30c-9641bf8f878e" targetNamespace="http://schemas.microsoft.com/office/2006/metadata/properties" ma:root="true" ma:fieldsID="f6a75ff4eafba2a233a000838ad941f7" ns2:_="" ns3:_="">
    <xsd:import namespace="09982b69-d1b4-4831-86a7-b03f1b6185a5"/>
    <xsd:import namespace="aa8731e9-4ee0-4bba-a30c-9641bf8f878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982b69-d1b4-4831-86a7-b03f1b618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Length (seconds)"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8731e9-4ee0-4bba-a30c-9641bf8f878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36DA42-1CAB-46D0-B071-823FAC9709F7}">
  <ds:schemaRefs>
    <ds:schemaRef ds:uri="http://schemas.microsoft.com/sharepoint/v3/contenttype/forms"/>
  </ds:schemaRefs>
</ds:datastoreItem>
</file>

<file path=customXml/itemProps2.xml><?xml version="1.0" encoding="utf-8"?>
<ds:datastoreItem xmlns:ds="http://schemas.openxmlformats.org/officeDocument/2006/customXml" ds:itemID="{B73D9EBC-122E-4223-9978-F34F2C4F998C}">
  <ds:schemaRefs>
    <ds:schemaRef ds:uri="http://schemas.microsoft.com/office/infopath/2007/PartnerControls"/>
    <ds:schemaRef ds:uri="http://purl.org/dc/terms/"/>
    <ds:schemaRef ds:uri="http://www.w3.org/XML/1998/namespace"/>
    <ds:schemaRef ds:uri="http://purl.org/dc/dcmitype/"/>
    <ds:schemaRef ds:uri="http://schemas.microsoft.com/office/2006/documentManagement/types"/>
    <ds:schemaRef ds:uri="http://purl.org/dc/elements/1.1/"/>
    <ds:schemaRef ds:uri="09982b69-d1b4-4831-86a7-b03f1b6185a5"/>
    <ds:schemaRef ds:uri="http://schemas.openxmlformats.org/package/2006/metadata/core-properties"/>
    <ds:schemaRef ds:uri="aa8731e9-4ee0-4bba-a30c-9641bf8f878e"/>
    <ds:schemaRef ds:uri="http://schemas.microsoft.com/office/2006/metadata/properties"/>
  </ds:schemaRefs>
</ds:datastoreItem>
</file>

<file path=customXml/itemProps3.xml><?xml version="1.0" encoding="utf-8"?>
<ds:datastoreItem xmlns:ds="http://schemas.openxmlformats.org/officeDocument/2006/customXml" ds:itemID="{07C343AD-2C78-4043-9C4F-EBF8C0E6E7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982b69-d1b4-4831-86a7-b03f1b6185a5"/>
    <ds:schemaRef ds:uri="aa8731e9-4ee0-4bba-a30c-9641bf8f8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12167</TotalTime>
  <Words>4148</Words>
  <Application>Microsoft Office PowerPoint</Application>
  <PresentationFormat>Custom</PresentationFormat>
  <Paragraphs>311</Paragraphs>
  <Slides>47</Slides>
  <Notes>47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47</vt:i4>
      </vt:variant>
    </vt:vector>
  </HeadingPairs>
  <TitlesOfParts>
    <vt:vector size="5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42</cp:revision>
  <cp:lastPrinted>2019-11-22T15:25:38Z</cp:lastPrinted>
  <dcterms:modified xsi:type="dcterms:W3CDTF">2022-04-28T17:57:33Z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0x010100BC2803D7F5EB2B41BA438D2040BA2FA0</vt:lpwstr>
  </property>
  <property fmtid="{D5CDD505-2E9C-101B-9397-08002B2CF9AE}" pid="3" name="Order">
    <vt:r8>36771500</vt:r8>
  </property>
</Properties>
</file>