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6"/>
  </p:notesMasterIdLst>
  <p:sldIdLst>
    <p:sldId id="256" r:id="rId5"/>
    <p:sldId id="290" r:id="rId6"/>
    <p:sldId id="291" r:id="rId7"/>
    <p:sldId id="268" r:id="rId8"/>
    <p:sldId id="292" r:id="rId9"/>
    <p:sldId id="338" r:id="rId10"/>
    <p:sldId id="258" r:id="rId11"/>
    <p:sldId id="293" r:id="rId12"/>
    <p:sldId id="269" r:id="rId13"/>
    <p:sldId id="270" r:id="rId14"/>
    <p:sldId id="357" r:id="rId15"/>
    <p:sldId id="351" r:id="rId16"/>
    <p:sldId id="352" r:id="rId17"/>
    <p:sldId id="360" r:id="rId18"/>
    <p:sldId id="358" r:id="rId19"/>
    <p:sldId id="361" r:id="rId20"/>
    <p:sldId id="354" r:id="rId21"/>
    <p:sldId id="362" r:id="rId22"/>
    <p:sldId id="363" r:id="rId23"/>
    <p:sldId id="275" r:id="rId24"/>
    <p:sldId id="276" r:id="rId25"/>
    <p:sldId id="339" r:id="rId26"/>
    <p:sldId id="272" r:id="rId27"/>
    <p:sldId id="298" r:id="rId28"/>
    <p:sldId id="299" r:id="rId29"/>
    <p:sldId id="368" r:id="rId30"/>
    <p:sldId id="336" r:id="rId31"/>
    <p:sldId id="367" r:id="rId32"/>
    <p:sldId id="369" r:id="rId33"/>
    <p:sldId id="337" r:id="rId34"/>
    <p:sldId id="375" r:id="rId35"/>
    <p:sldId id="376" r:id="rId36"/>
    <p:sldId id="370" r:id="rId37"/>
    <p:sldId id="301" r:id="rId38"/>
    <p:sldId id="300" r:id="rId39"/>
    <p:sldId id="371" r:id="rId40"/>
    <p:sldId id="364" r:id="rId41"/>
    <p:sldId id="372" r:id="rId42"/>
    <p:sldId id="373" r:id="rId43"/>
    <p:sldId id="365" r:id="rId44"/>
    <p:sldId id="366" r:id="rId45"/>
    <p:sldId id="374" r:id="rId46"/>
    <p:sldId id="297" r:id="rId47"/>
    <p:sldId id="294" r:id="rId48"/>
    <p:sldId id="296" r:id="rId49"/>
    <p:sldId id="379" r:id="rId50"/>
    <p:sldId id="304" r:id="rId51"/>
    <p:sldId id="377" r:id="rId52"/>
    <p:sldId id="348" r:id="rId53"/>
    <p:sldId id="380" r:id="rId54"/>
    <p:sldId id="378" r:id="rId55"/>
  </p:sldIdLst>
  <p:sldSz cx="9144000" cy="6858000" type="screen4x3"/>
  <p:notesSz cx="6950075" cy="9236075"/>
  <p:custDataLst>
    <p:tags r:id="rId5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09">
          <p15:clr>
            <a:srgbClr val="A4A3A4"/>
          </p15:clr>
        </p15:guide>
        <p15:guide id="2" pos="218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ra Brisson-Boivin" initials="KBB"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49" autoAdjust="0"/>
    <p:restoredTop sz="77666" autoAdjust="0"/>
  </p:normalViewPr>
  <p:slideViewPr>
    <p:cSldViewPr>
      <p:cViewPr varScale="1">
        <p:scale>
          <a:sx n="64" d="100"/>
          <a:sy n="64" d="100"/>
        </p:scale>
        <p:origin x="1819" y="58"/>
      </p:cViewPr>
      <p:guideLst>
        <p:guide orient="horz" pos="2160"/>
        <p:guide pos="2880"/>
      </p:guideLst>
    </p:cSldViewPr>
  </p:slideViewPr>
  <p:notesTextViewPr>
    <p:cViewPr>
      <p:scale>
        <a:sx n="125" d="100"/>
        <a:sy n="125" d="100"/>
      </p:scale>
      <p:origin x="0" y="0"/>
    </p:cViewPr>
  </p:notesTextViewPr>
  <p:notesViewPr>
    <p:cSldViewPr>
      <p:cViewPr varScale="1">
        <p:scale>
          <a:sx n="62" d="100"/>
          <a:sy n="62" d="100"/>
        </p:scale>
        <p:origin x="3134" y="77"/>
      </p:cViewPr>
      <p:guideLst>
        <p:guide orient="horz" pos="2909"/>
        <p:guide pos="2189"/>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gs" Target="tags/tag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a Ladouceur" userId="e310b842-ce3a-4ef8-b271-c269c87bdd4c" providerId="ADAL" clId="{3CF8DEEB-0218-4D7C-AD4C-78AD441D1FF5}"/>
    <pc:docChg chg="modSld">
      <pc:chgData name="Julia Ladouceur" userId="e310b842-ce3a-4ef8-b271-c269c87bdd4c" providerId="ADAL" clId="{3CF8DEEB-0218-4D7C-AD4C-78AD441D1FF5}" dt="2022-04-29T14:17:50.994" v="7" actId="207"/>
      <pc:docMkLst>
        <pc:docMk/>
      </pc:docMkLst>
      <pc:sldChg chg="modSp">
        <pc:chgData name="Julia Ladouceur" userId="e310b842-ce3a-4ef8-b271-c269c87bdd4c" providerId="ADAL" clId="{3CF8DEEB-0218-4D7C-AD4C-78AD441D1FF5}" dt="2022-04-28T19:28:22.042" v="5" actId="207"/>
        <pc:sldMkLst>
          <pc:docMk/>
          <pc:sldMk cId="709105112" sldId="276"/>
        </pc:sldMkLst>
        <pc:spChg chg="mod">
          <ac:chgData name="Julia Ladouceur" userId="e310b842-ce3a-4ef8-b271-c269c87bdd4c" providerId="ADAL" clId="{3CF8DEEB-0218-4D7C-AD4C-78AD441D1FF5}" dt="2022-04-28T19:28:22.042" v="5" actId="207"/>
          <ac:spMkLst>
            <pc:docMk/>
            <pc:sldMk cId="709105112" sldId="276"/>
            <ac:spMk id="2" creationId="{00000000-0000-0000-0000-000000000000}"/>
          </ac:spMkLst>
        </pc:spChg>
      </pc:sldChg>
      <pc:sldChg chg="modSp">
        <pc:chgData name="Julia Ladouceur" userId="e310b842-ce3a-4ef8-b271-c269c87bdd4c" providerId="ADAL" clId="{3CF8DEEB-0218-4D7C-AD4C-78AD441D1FF5}" dt="2022-04-28T18:21:35.238" v="2" actId="1076"/>
        <pc:sldMkLst>
          <pc:docMk/>
          <pc:sldMk cId="406154084" sldId="292"/>
        </pc:sldMkLst>
        <pc:spChg chg="mod">
          <ac:chgData name="Julia Ladouceur" userId="e310b842-ce3a-4ef8-b271-c269c87bdd4c" providerId="ADAL" clId="{3CF8DEEB-0218-4D7C-AD4C-78AD441D1FF5}" dt="2022-04-28T18:21:35.238" v="2" actId="1076"/>
          <ac:spMkLst>
            <pc:docMk/>
            <pc:sldMk cId="406154084" sldId="292"/>
            <ac:spMk id="4" creationId="{F8E96409-28CE-48E6-AFA9-C8CFB09861C8}"/>
          </ac:spMkLst>
        </pc:spChg>
      </pc:sldChg>
      <pc:sldChg chg="modSp">
        <pc:chgData name="Julia Ladouceur" userId="e310b842-ce3a-4ef8-b271-c269c87bdd4c" providerId="ADAL" clId="{3CF8DEEB-0218-4D7C-AD4C-78AD441D1FF5}" dt="2022-04-29T14:17:50.994" v="7" actId="207"/>
        <pc:sldMkLst>
          <pc:docMk/>
          <pc:sldMk cId="2140673566" sldId="371"/>
        </pc:sldMkLst>
        <pc:spChg chg="mod">
          <ac:chgData name="Julia Ladouceur" userId="e310b842-ce3a-4ef8-b271-c269c87bdd4c" providerId="ADAL" clId="{3CF8DEEB-0218-4D7C-AD4C-78AD441D1FF5}" dt="2022-04-29T14:17:50.994" v="7" actId="207"/>
          <ac:spMkLst>
            <pc:docMk/>
            <pc:sldMk cId="2140673566" sldId="371"/>
            <ac:spMk id="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87" tIns="46244" rIns="92487" bIns="46244" rtlCol="0"/>
          <a:lstStyle>
            <a:lvl1pPr algn="l">
              <a:defRPr sz="1200"/>
            </a:lvl1pPr>
          </a:lstStyle>
          <a:p>
            <a:endParaRPr lang="en-CA"/>
          </a:p>
        </p:txBody>
      </p:sp>
      <p:sp>
        <p:nvSpPr>
          <p:cNvPr id="3" name="Date Placeholder 2"/>
          <p:cNvSpPr>
            <a:spLocks noGrp="1"/>
          </p:cNvSpPr>
          <p:nvPr>
            <p:ph type="dt" idx="1"/>
          </p:nvPr>
        </p:nvSpPr>
        <p:spPr>
          <a:xfrm>
            <a:off x="3936768" y="0"/>
            <a:ext cx="3011699" cy="461804"/>
          </a:xfrm>
          <a:prstGeom prst="rect">
            <a:avLst/>
          </a:prstGeom>
        </p:spPr>
        <p:txBody>
          <a:bodyPr vert="horz" lIns="92487" tIns="46244" rIns="92487" bIns="46244" rtlCol="0"/>
          <a:lstStyle>
            <a:lvl1pPr algn="r">
              <a:defRPr sz="1200"/>
            </a:lvl1pPr>
          </a:lstStyle>
          <a:p>
            <a:fld id="{365644E3-D5BA-4630-A725-B4554C385C04}" type="datetimeFigureOut">
              <a:rPr lang="en-CA" smtClean="0"/>
              <a:t>2022-04-28</a:t>
            </a:fld>
            <a:endParaRPr lang="en-CA"/>
          </a:p>
        </p:txBody>
      </p:sp>
      <p:sp>
        <p:nvSpPr>
          <p:cNvPr id="4" name="Slide Image Placeholder 3"/>
          <p:cNvSpPr>
            <a:spLocks noGrp="1" noRot="1" noChangeAspect="1"/>
          </p:cNvSpPr>
          <p:nvPr>
            <p:ph type="sldImg" idx="2"/>
          </p:nvPr>
        </p:nvSpPr>
        <p:spPr>
          <a:xfrm>
            <a:off x="1166813" y="692150"/>
            <a:ext cx="4616450" cy="3463925"/>
          </a:xfrm>
          <a:prstGeom prst="rect">
            <a:avLst/>
          </a:prstGeom>
          <a:noFill/>
          <a:ln w="12700">
            <a:solidFill>
              <a:prstClr val="black"/>
            </a:solidFill>
          </a:ln>
        </p:spPr>
        <p:txBody>
          <a:bodyPr vert="horz" lIns="92487" tIns="46244" rIns="92487" bIns="46244" rtlCol="0" anchor="ctr"/>
          <a:lstStyle/>
          <a:p>
            <a:endParaRPr lang="en-CA"/>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487" tIns="46244" rIns="92487" bIns="4624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
        <p:nvSpPr>
          <p:cNvPr id="7" name="Slide Number Placeholder 6"/>
          <p:cNvSpPr>
            <a:spLocks noGrp="1"/>
          </p:cNvSpPr>
          <p:nvPr>
            <p:ph type="sldNum" sz="quarter" idx="5"/>
          </p:nvPr>
        </p:nvSpPr>
        <p:spPr>
          <a:xfrm>
            <a:off x="3936768" y="8772669"/>
            <a:ext cx="3011699" cy="461804"/>
          </a:xfrm>
          <a:prstGeom prst="rect">
            <a:avLst/>
          </a:prstGeom>
        </p:spPr>
        <p:txBody>
          <a:bodyPr vert="horz" lIns="92487" tIns="46244" rIns="92487" bIns="46244" rtlCol="0" anchor="b"/>
          <a:lstStyle>
            <a:lvl1pPr algn="r">
              <a:defRPr sz="1000"/>
            </a:lvl1pPr>
          </a:lstStyle>
          <a:p>
            <a:fld id="{1454F0EA-2214-4D79-A350-2C5E12F90435}" type="slidenum">
              <a:rPr lang="en-CA" smtClean="0"/>
              <a:pPr/>
              <a:t>‹#›</a:t>
            </a:fld>
            <a:endParaRPr lang="en-CA" dirty="0"/>
          </a:p>
        </p:txBody>
      </p:sp>
    </p:spTree>
    <p:extLst>
      <p:ext uri="{BB962C8B-B14F-4D97-AF65-F5344CB8AC3E}">
        <p14:creationId xmlns:p14="http://schemas.microsoft.com/office/powerpoint/2010/main" val="4151436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CA"/>
              <a:t>Welcome to our session on exploring online basics. </a:t>
            </a:r>
          </a:p>
          <a:p>
            <a:endParaRPr lang="en-CA"/>
          </a:p>
          <a:p>
            <a:r>
              <a:rPr lang="en-CA"/>
              <a:t>We’re going to have some time for questions at the end, but I’d also like to invite you to just raise your hand any time you have a question along the way. </a:t>
            </a:r>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pPr/>
              <a:t>1</a:t>
            </a:fld>
            <a:endParaRPr lang="en-CA"/>
          </a:p>
        </p:txBody>
      </p:sp>
      <p:sp>
        <p:nvSpPr>
          <p:cNvPr id="7" name="Slide Image Placeholder 6"/>
          <p:cNvSpPr>
            <a:spLocks noGrp="1" noRot="1" noChangeAspect="1"/>
          </p:cNvSpPr>
          <p:nvPr>
            <p:ph type="sldImg"/>
          </p:nvPr>
        </p:nvSpPr>
        <p:spPr/>
      </p:sp>
      <p:sp>
        <p:nvSpPr>
          <p:cNvPr id="8"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1643190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a:t>In this case, when we move the pointer over the Real Estate section, a menu appears. Moving the pointer over each one of these shows us that it’s a </a:t>
            </a:r>
            <a:r>
              <a:rPr lang="en-CA" i="1" baseline="0" dirty="0"/>
              <a:t>link </a:t>
            </a:r>
            <a:r>
              <a:rPr lang="en-CA" i="0" baseline="0" dirty="0"/>
              <a:t>that leads us somewhere else – in this case the </a:t>
            </a:r>
            <a:r>
              <a:rPr lang="en-CA" i="1" baseline="0" dirty="0"/>
              <a:t>sub-section </a:t>
            </a:r>
            <a:r>
              <a:rPr lang="en-CA" i="0" baseline="0" dirty="0"/>
              <a:t>on properties for rent.</a:t>
            </a:r>
            <a:endParaRPr lang="en-CA" baseline="0" dirty="0"/>
          </a:p>
        </p:txBody>
      </p:sp>
      <p:sp>
        <p:nvSpPr>
          <p:cNvPr id="4" name="Slide Number Placeholder 3"/>
          <p:cNvSpPr>
            <a:spLocks noGrp="1"/>
          </p:cNvSpPr>
          <p:nvPr>
            <p:ph type="sldNum" sz="quarter" idx="10"/>
          </p:nvPr>
        </p:nvSpPr>
        <p:spPr/>
        <p:txBody>
          <a:bodyPr/>
          <a:lstStyle/>
          <a:p>
            <a:fld id="{1454F0EA-2214-4D79-A350-2C5E12F90435}" type="slidenum">
              <a:rPr lang="en-CA" smtClean="0"/>
              <a:t>10</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459742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879">
              <a:defRPr/>
            </a:pPr>
            <a:r>
              <a:rPr lang="en-CA" dirty="0"/>
              <a:t>Another way to find what you’re looking for</a:t>
            </a:r>
            <a:r>
              <a:rPr lang="en-CA" baseline="0" dirty="0"/>
              <a:t> on a website is through </a:t>
            </a:r>
            <a:r>
              <a:rPr lang="en-CA" i="1" baseline="0" dirty="0"/>
              <a:t>filters</a:t>
            </a:r>
            <a:r>
              <a:rPr lang="en-CA" i="0" baseline="0" dirty="0"/>
              <a:t>. These let you narrow down to just the things you’re looking for. </a:t>
            </a:r>
          </a:p>
          <a:p>
            <a:pPr defTabSz="924879">
              <a:defRPr/>
            </a:pPr>
            <a:endParaRPr lang="en-CA" i="0" baseline="0" dirty="0"/>
          </a:p>
          <a:p>
            <a:pPr defTabSz="924879">
              <a:defRPr/>
            </a:pPr>
            <a:r>
              <a:rPr lang="en-CA" dirty="0"/>
              <a:t>For</a:t>
            </a:r>
            <a:r>
              <a:rPr lang="en-CA" baseline="0" dirty="0"/>
              <a:t> example, the Kijiji site can seem very overwhelming because there are so many things being offered to buy, sell, rent and so on. </a:t>
            </a:r>
            <a:endParaRPr lang="en-CA" dirty="0"/>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11</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13530418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879">
              <a:defRPr/>
            </a:pPr>
            <a:r>
              <a:rPr lang="en-CA" baseline="0" dirty="0"/>
              <a:t>We can click on the filter labelled “All Ads” at the top and choose from the menu of different sections – Buy and Sell, Services, Cars and Vehicles, and so on --</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12</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18298530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 then click on the filter for area, and pick whatever</a:t>
            </a:r>
            <a:r>
              <a:rPr lang="en-CA" baseline="0" dirty="0"/>
              <a:t> province, territory or city we want --</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13</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16016027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 Then click on the Search button to get our filtered</a:t>
            </a:r>
            <a:r>
              <a:rPr lang="en-CA" baseline="0" dirty="0"/>
              <a:t> results.</a:t>
            </a:r>
          </a:p>
          <a:p>
            <a:endParaRPr lang="en-CA" baseline="0" dirty="0"/>
          </a:p>
          <a:p>
            <a:r>
              <a:rPr lang="en-CA" baseline="0" dirty="0"/>
              <a:t>(Almost every website, search engine, browser, app and program uses a magnifying glass to mean “search”.) </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14</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459742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Now we’re</a:t>
            </a:r>
            <a:r>
              <a:rPr lang="en-CA" baseline="0" dirty="0"/>
              <a:t> looking just at real estate posts in Alberta. As you can see, that’s still a lot of posts – almost seventy thousand – so we can use the filters again to narrow things even more. </a:t>
            </a:r>
          </a:p>
          <a:p>
            <a:endParaRPr lang="en-CA" baseline="0" dirty="0"/>
          </a:p>
          <a:p>
            <a:r>
              <a:rPr lang="en-CA" baseline="0" dirty="0"/>
              <a:t>The filters have moved to the left side of the page, but they still work the same way.</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15</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1252722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Most</a:t>
            </a:r>
            <a:r>
              <a:rPr lang="en-CA" baseline="0" dirty="0"/>
              <a:t> websites also have a </a:t>
            </a:r>
            <a:r>
              <a:rPr lang="en-CA" i="1" baseline="0" dirty="0"/>
              <a:t>search box </a:t>
            </a:r>
            <a:r>
              <a:rPr lang="en-CA" i="0" baseline="0" dirty="0"/>
              <a:t>that lets you type in whatever you’re looking for. To use it, click on the box, type what you want to find, and click the search button.</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16</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4597426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On Kijiji, for example,</a:t>
            </a:r>
            <a:r>
              <a:rPr lang="en-CA" baseline="0" dirty="0"/>
              <a:t> we can type “for rent” and it gives us some common options to choose from. </a:t>
            </a:r>
          </a:p>
          <a:p>
            <a:endParaRPr lang="en-CA" baseline="0" dirty="0"/>
          </a:p>
          <a:p>
            <a:r>
              <a:rPr lang="en-CA" baseline="0" dirty="0"/>
              <a:t>If you want to use one of those, click it. If you don’t, just go ahead and click the search box.</a:t>
            </a:r>
          </a:p>
          <a:p>
            <a:endParaRPr lang="en-CA" baseline="0" dirty="0"/>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17</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1831230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On</a:t>
            </a:r>
            <a:r>
              <a:rPr lang="en-CA" baseline="0" dirty="0"/>
              <a:t> some sites, you can also combine the search box with filters. For instance we might put “for rent” in the search box and set the filters to “Buy and Sell” and “Alberta” --</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18</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27985867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 we’ve narrowed it down to just over two thousand posts.</a:t>
            </a:r>
          </a:p>
        </p:txBody>
      </p:sp>
      <p:sp>
        <p:nvSpPr>
          <p:cNvPr id="4" name="Slide Number Placeholder 3"/>
          <p:cNvSpPr>
            <a:spLocks noGrp="1"/>
          </p:cNvSpPr>
          <p:nvPr>
            <p:ph type="sldNum" sz="quarter" idx="10"/>
          </p:nvPr>
        </p:nvSpPr>
        <p:spPr/>
        <p:txBody>
          <a:bodyPr/>
          <a:lstStyle/>
          <a:p>
            <a:fld id="{1454F0EA-2214-4D79-A350-2C5E12F90435}" type="slidenum">
              <a:rPr lang="en-CA" smtClean="0"/>
              <a:t>19</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2425311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Before we get started, I’d like you to think for a minute about what you’re hoping to get from this workshop.</a:t>
            </a:r>
          </a:p>
          <a:p>
            <a:endParaRPr lang="en-CA" dirty="0"/>
          </a:p>
          <a:p>
            <a:r>
              <a:rPr lang="en-CA" dirty="0"/>
              <a:t>You don’t have to answer out loud. Just think about –</a:t>
            </a:r>
          </a:p>
          <a:p>
            <a:endParaRPr lang="en-CA" dirty="0"/>
          </a:p>
          <a:p>
            <a:r>
              <a:rPr lang="en-CA" dirty="0"/>
              <a:t>What are some things you like to do?</a:t>
            </a:r>
          </a:p>
          <a:p>
            <a:endParaRPr lang="en-CA" dirty="0"/>
          </a:p>
          <a:p>
            <a:r>
              <a:rPr lang="en-CA" dirty="0"/>
              <a:t>What are some things that you wish you could do?</a:t>
            </a:r>
          </a:p>
          <a:p>
            <a:endParaRPr lang="en-CA" dirty="0"/>
          </a:p>
          <a:p>
            <a:r>
              <a:rPr lang="en-CA" dirty="0"/>
              <a:t>How do you think the internet could help you do those things?</a:t>
            </a:r>
          </a:p>
          <a:p>
            <a:endParaRPr lang="en-CA" dirty="0"/>
          </a:p>
        </p:txBody>
      </p:sp>
      <p:sp>
        <p:nvSpPr>
          <p:cNvPr id="4" name="Slide Number Placeholder 3"/>
          <p:cNvSpPr>
            <a:spLocks noGrp="1"/>
          </p:cNvSpPr>
          <p:nvPr>
            <p:ph type="sldNum" sz="quarter" idx="10"/>
          </p:nvPr>
        </p:nvSpPr>
        <p:spPr/>
        <p:txBody>
          <a:bodyPr/>
          <a:lstStyle/>
          <a:p>
            <a:fld id="{7EFC683E-87C0-4367-A3DB-BC0D8C58760C}" type="slidenum">
              <a:rPr lang="en-CA" smtClean="0"/>
              <a:t>2</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27224396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Let’s try browsing</a:t>
            </a:r>
            <a:r>
              <a:rPr lang="en-CA" baseline="0" dirty="0"/>
              <a:t> the Kijiji site. It’s a pretty challenging site to find your way around, so it’s good practice for any website that has lots of content and different sections.</a:t>
            </a:r>
          </a:p>
          <a:p>
            <a:endParaRPr lang="en-CA" baseline="0" dirty="0"/>
          </a:p>
          <a:p>
            <a:r>
              <a:rPr lang="en-CA" baseline="0" dirty="0"/>
              <a:t>See if you can find:</a:t>
            </a:r>
          </a:p>
          <a:p>
            <a:endParaRPr lang="en-CA" baseline="0" dirty="0"/>
          </a:p>
          <a:p>
            <a:r>
              <a:rPr lang="en-CA" baseline="0" dirty="0"/>
              <a:t>A used 2016 Dodge Charger</a:t>
            </a:r>
          </a:p>
          <a:p>
            <a:endParaRPr lang="en-CA" baseline="0" dirty="0"/>
          </a:p>
          <a:p>
            <a:r>
              <a:rPr lang="en-CA" baseline="0" dirty="0"/>
              <a:t>A room for rent in Edmonton</a:t>
            </a:r>
          </a:p>
          <a:p>
            <a:endParaRPr lang="en-CA" baseline="0" dirty="0"/>
          </a:p>
          <a:p>
            <a:r>
              <a:rPr lang="en-CA" baseline="0" dirty="0"/>
              <a:t>Things being given away for free in this area</a:t>
            </a:r>
          </a:p>
          <a:p>
            <a:endParaRPr lang="en-CA" baseline="0" dirty="0"/>
          </a:p>
          <a:p>
            <a:r>
              <a:rPr lang="en-CA" dirty="0"/>
              <a:t>I’ll come around and help anyone who’s having problems.</a:t>
            </a:r>
          </a:p>
          <a:p>
            <a:endParaRPr lang="en-CA" dirty="0"/>
          </a:p>
          <a:p>
            <a:r>
              <a:rPr lang="en-CA" dirty="0"/>
              <a:t>Now turn to the person next to you and compare notes. How easy was it to use? How good was the information you got? Did you run into any problems?</a:t>
            </a:r>
          </a:p>
          <a:p>
            <a:endParaRPr lang="en-CA" baseline="0" dirty="0"/>
          </a:p>
          <a:p>
            <a:endParaRPr lang="en-CA" baseline="0" dirty="0"/>
          </a:p>
          <a:p>
            <a:endParaRPr lang="en-CA" baseline="0" dirty="0"/>
          </a:p>
          <a:p>
            <a:endParaRPr lang="en-CA" baseline="0" dirty="0"/>
          </a:p>
          <a:p>
            <a:endParaRPr lang="en-CA" baseline="0" dirty="0"/>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20</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6035445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Let’s do a quick quiz to check that you caught everything</a:t>
            </a:r>
            <a:r>
              <a:rPr lang="en-CA" baseline="0" dirty="0"/>
              <a:t> we just covered.</a:t>
            </a:r>
          </a:p>
          <a:p>
            <a:endParaRPr lang="en-CA" baseline="0" dirty="0"/>
          </a:p>
          <a:p>
            <a:r>
              <a:rPr lang="en-CA" baseline="0" dirty="0"/>
              <a:t>It’ll </a:t>
            </a:r>
            <a:r>
              <a:rPr lang="en-CA" dirty="0"/>
              <a:t>work the same way as the poll you did a few minutes ago.</a:t>
            </a:r>
          </a:p>
          <a:p>
            <a:endParaRPr lang="en-CA" dirty="0"/>
          </a:p>
          <a:p>
            <a:r>
              <a:rPr lang="en-CA" dirty="0"/>
              <a:t>Quiz link: https://bit.ly/onlinebasicquiz1</a:t>
            </a:r>
          </a:p>
        </p:txBody>
      </p:sp>
      <p:sp>
        <p:nvSpPr>
          <p:cNvPr id="4" name="Slide Number Placeholder 3"/>
          <p:cNvSpPr>
            <a:spLocks noGrp="1"/>
          </p:cNvSpPr>
          <p:nvPr>
            <p:ph type="sldNum" sz="quarter" idx="10"/>
          </p:nvPr>
        </p:nvSpPr>
        <p:spPr/>
        <p:txBody>
          <a:bodyPr/>
          <a:lstStyle/>
          <a:p>
            <a:fld id="{1454F0EA-2214-4D79-A350-2C5E12F90435}" type="slidenum">
              <a:rPr lang="en-CA" smtClean="0"/>
              <a:t>21</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561795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On</a:t>
            </a:r>
            <a:r>
              <a:rPr lang="en-CA" baseline="0" dirty="0"/>
              <a:t> many websites, if you want to do more than just browse them you need to sign up or </a:t>
            </a:r>
            <a:r>
              <a:rPr lang="en-CA" i="1" baseline="0" dirty="0"/>
              <a:t>register</a:t>
            </a:r>
            <a:r>
              <a:rPr lang="en-CA" i="0" baseline="0" dirty="0"/>
              <a:t>. We can also use some of what we learned about browsing websites to fill out forms online.</a:t>
            </a:r>
            <a:endParaRPr lang="en-CA" dirty="0"/>
          </a:p>
        </p:txBody>
      </p:sp>
      <p:sp>
        <p:nvSpPr>
          <p:cNvPr id="4" name="Slide Number Placeholder 3"/>
          <p:cNvSpPr>
            <a:spLocks noGrp="1"/>
          </p:cNvSpPr>
          <p:nvPr>
            <p:ph type="sldNum" sz="quarter" idx="5"/>
          </p:nvPr>
        </p:nvSpPr>
        <p:spPr/>
        <p:txBody>
          <a:bodyPr/>
          <a:lstStyle/>
          <a:p>
            <a:fld id="{1454F0EA-2214-4D79-A350-2C5E12F90435}" type="slidenum">
              <a:rPr lang="en-CA" smtClean="0"/>
              <a:t>22</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1751545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For instance, on Kijiji, if we want to post an ad we</a:t>
            </a:r>
            <a:r>
              <a:rPr lang="en-CA" baseline="0" dirty="0"/>
              <a:t> can click the </a:t>
            </a:r>
            <a:r>
              <a:rPr lang="en-CA" i="1" baseline="0" dirty="0"/>
              <a:t>Post</a:t>
            </a:r>
            <a:r>
              <a:rPr lang="en-CA" baseline="0" dirty="0"/>
              <a:t> button, but if we’re not already registered --</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23</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4597426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 it’ll take us to this page.</a:t>
            </a:r>
          </a:p>
          <a:p>
            <a:endParaRPr lang="en-CA" dirty="0"/>
          </a:p>
          <a:p>
            <a:r>
              <a:rPr lang="en-CA" dirty="0"/>
              <a:t>If we’ve already</a:t>
            </a:r>
            <a:r>
              <a:rPr lang="en-CA" baseline="0" dirty="0"/>
              <a:t> registered for Kijiji (or any website that requires you to register) we can click on </a:t>
            </a:r>
            <a:r>
              <a:rPr lang="en-CA" i="1" baseline="0" dirty="0"/>
              <a:t>Sign In</a:t>
            </a:r>
            <a:r>
              <a:rPr lang="en-CA" i="0" baseline="0" dirty="0"/>
              <a:t>. Being signed in means that we have an account on the site and it knows who we are.</a:t>
            </a:r>
          </a:p>
          <a:p>
            <a:endParaRPr lang="en-CA" i="0" baseline="0" dirty="0"/>
          </a:p>
          <a:p>
            <a:r>
              <a:rPr lang="en-CA" i="0" baseline="0" dirty="0"/>
              <a:t>If we’re not, we need to click on </a:t>
            </a:r>
            <a:r>
              <a:rPr lang="en-CA" i="1" baseline="0" dirty="0"/>
              <a:t>Register</a:t>
            </a:r>
            <a:r>
              <a:rPr lang="en-CA" i="0" baseline="0" dirty="0"/>
              <a:t> and make a new account. Depending on the site, sometimes the button to show that you’re ready to go on will be called Next, Confirm, Submit or something similar.</a:t>
            </a:r>
          </a:p>
          <a:p>
            <a:endParaRPr lang="en-CA" i="0" baseline="0" dirty="0"/>
          </a:p>
          <a:p>
            <a:r>
              <a:rPr lang="en-CA" i="0" baseline="0" dirty="0"/>
              <a:t>Not all websites make you register and sign in, but any website you pay to use and any website where you post pictures or any other content will make you register. </a:t>
            </a:r>
          </a:p>
        </p:txBody>
      </p:sp>
      <p:sp>
        <p:nvSpPr>
          <p:cNvPr id="4" name="Slide Number Placeholder 3"/>
          <p:cNvSpPr>
            <a:spLocks noGrp="1"/>
          </p:cNvSpPr>
          <p:nvPr>
            <p:ph type="sldNum" sz="quarter" idx="10"/>
          </p:nvPr>
        </p:nvSpPr>
        <p:spPr/>
        <p:txBody>
          <a:bodyPr/>
          <a:lstStyle/>
          <a:p>
            <a:fld id="{1454F0EA-2214-4D79-A350-2C5E12F90435}" type="slidenum">
              <a:rPr lang="en-CA" smtClean="0"/>
              <a:t>24</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3138814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To register for most websites, all you need is an</a:t>
            </a:r>
            <a:r>
              <a:rPr lang="en-CA" baseline="0" dirty="0"/>
              <a:t> email address. (Of course government sites will want more information, usually your social insurance number at least.)</a:t>
            </a:r>
          </a:p>
          <a:p>
            <a:endParaRPr lang="en-CA" baseline="0" dirty="0"/>
          </a:p>
          <a:p>
            <a:r>
              <a:rPr lang="en-CA" baseline="0" dirty="0"/>
              <a:t>A lot of them also ask you for your name, and nearly all ask you to set up a password. </a:t>
            </a:r>
          </a:p>
          <a:p>
            <a:endParaRPr lang="en-CA" baseline="0" dirty="0"/>
          </a:p>
          <a:p>
            <a:r>
              <a:rPr lang="en-CA" baseline="0" dirty="0"/>
              <a:t>Some sites ask you to use your real name, while others let you use a nickname or “handle.” If they don’t say you have to use your real name it should be okay to use a nickname or something else that doesn’t identify you.</a:t>
            </a:r>
          </a:p>
          <a:p>
            <a:endParaRPr lang="en-CA" baseline="0" dirty="0"/>
          </a:p>
          <a:p>
            <a:r>
              <a:rPr lang="en-CA" baseline="0" dirty="0"/>
              <a:t>Sometimes you have to give the site your real name to register, but you can choose a different name that other users will see.</a:t>
            </a:r>
          </a:p>
          <a:p>
            <a:endParaRPr lang="en-CA" baseline="0" dirty="0"/>
          </a:p>
          <a:p>
            <a:r>
              <a:rPr lang="en-CA" baseline="0" dirty="0"/>
              <a:t>Some sites make you use a name that nobody else is using. If the name you want is taken, you can try a nickname or add a word or number that you’ll remember. It may take you a couple of tries, so when you get one that works you’ll want to write it down.</a:t>
            </a:r>
          </a:p>
          <a:p>
            <a:endParaRPr lang="en-CA" baseline="0" dirty="0"/>
          </a:p>
          <a:p>
            <a:r>
              <a:rPr lang="en-CA" baseline="0" dirty="0"/>
              <a:t>We cover passwords in the </a:t>
            </a:r>
            <a:r>
              <a:rPr lang="en-CA" i="1" baseline="0" dirty="0"/>
              <a:t>Discover Online Safety </a:t>
            </a:r>
            <a:r>
              <a:rPr lang="en-CA" i="0" baseline="0" dirty="0"/>
              <a:t>session. For now, just remember – don’t use the word “password” or any row of numbers that follow each other, like “123456.” </a:t>
            </a:r>
          </a:p>
          <a:p>
            <a:endParaRPr lang="en-CA" i="0" baseline="0" dirty="0"/>
          </a:p>
        </p:txBody>
      </p:sp>
      <p:sp>
        <p:nvSpPr>
          <p:cNvPr id="4" name="Slide Number Placeholder 3"/>
          <p:cNvSpPr>
            <a:spLocks noGrp="1"/>
          </p:cNvSpPr>
          <p:nvPr>
            <p:ph type="sldNum" sz="quarter" idx="10"/>
          </p:nvPr>
        </p:nvSpPr>
        <p:spPr/>
        <p:txBody>
          <a:bodyPr/>
          <a:lstStyle/>
          <a:p>
            <a:fld id="{1454F0EA-2214-4D79-A350-2C5E12F90435}" type="slidenum">
              <a:rPr lang="en-CA" smtClean="0"/>
              <a:t>25</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7274097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If you don’t have an email address,</a:t>
            </a:r>
            <a:r>
              <a:rPr lang="en-CA" baseline="0" dirty="0"/>
              <a:t> you can get one for free with webmail services like Outlook or -&gt; Gmail. Go to </a:t>
            </a:r>
            <a:r>
              <a:rPr lang="en-CA" baseline="0" dirty="0" err="1"/>
              <a:t>gmail</a:t>
            </a:r>
            <a:r>
              <a:rPr lang="en-CA" baseline="0" dirty="0"/>
              <a:t> dot com or outlook dot com. From there registering is pretty much the same as what I’ll show you over the next few minutes.</a:t>
            </a:r>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26</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0026038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 most basic kind of online form is called a </a:t>
            </a:r>
            <a:r>
              <a:rPr lang="en-CA" i="1" dirty="0"/>
              <a:t>text entry box</a:t>
            </a:r>
            <a:r>
              <a:rPr lang="en-CA" dirty="0"/>
              <a:t>. You just click on the box and then type into it. If you’re using a phone or tablet the on-screen keyboard will pop up when you touch it.</a:t>
            </a:r>
          </a:p>
          <a:p>
            <a:endParaRPr lang="en-CA" dirty="0"/>
          </a:p>
          <a:p>
            <a:r>
              <a:rPr lang="en-CA" dirty="0"/>
              <a:t>We already saw one of these on the Kijiji home page, when we typed “for rent” into the search box.</a:t>
            </a:r>
          </a:p>
          <a:p>
            <a:endParaRPr lang="en-CA" dirty="0">
              <a:solidFill>
                <a:srgbClr val="00B050"/>
              </a:solidFill>
            </a:endParaRPr>
          </a:p>
          <a:p>
            <a:endParaRPr lang="en-CA" dirty="0"/>
          </a:p>
        </p:txBody>
      </p:sp>
      <p:sp>
        <p:nvSpPr>
          <p:cNvPr id="4" name="Slide Number Placeholder 3"/>
          <p:cNvSpPr>
            <a:spLocks noGrp="1"/>
          </p:cNvSpPr>
          <p:nvPr>
            <p:ph type="sldNum" sz="quarter" idx="5"/>
          </p:nvPr>
        </p:nvSpPr>
        <p:spPr/>
        <p:txBody>
          <a:bodyPr/>
          <a:lstStyle/>
          <a:p>
            <a:fld id="{1454F0EA-2214-4D79-A350-2C5E12F90435}" type="slidenum">
              <a:rPr lang="en-CA" smtClean="0"/>
              <a:t>27</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5613788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Text boxes are often set to </a:t>
            </a:r>
            <a:r>
              <a:rPr lang="en-CA" i="1" dirty="0"/>
              <a:t>auto-complete</a:t>
            </a:r>
            <a:r>
              <a:rPr lang="en-CA" dirty="0"/>
              <a:t>.  That means that they guess, based on what you or other people have typed in the past, what you’re going to type. </a:t>
            </a:r>
          </a:p>
          <a:p>
            <a:endParaRPr lang="en-CA" dirty="0"/>
          </a:p>
          <a:p>
            <a:r>
              <a:rPr lang="en-CA" dirty="0"/>
              <a:t>When an auto-complete menu appears, take a look at the suggested options. If one of them is what you want you can click or tap it and save yourself some typing. If none of them are what you want, go ahead and finish what you were going to type</a:t>
            </a:r>
            <a:r>
              <a:rPr lang="en-CA" dirty="0">
                <a:solidFill>
                  <a:srgbClr val="00B050"/>
                </a:solidFill>
              </a:rPr>
              <a:t>.</a:t>
            </a:r>
          </a:p>
          <a:p>
            <a:endParaRPr lang="en-CA" dirty="0">
              <a:solidFill>
                <a:srgbClr val="00B050"/>
              </a:solidFill>
            </a:endParaRPr>
          </a:p>
          <a:p>
            <a:endParaRPr lang="en-CA" b="1" dirty="0"/>
          </a:p>
        </p:txBody>
      </p:sp>
      <p:sp>
        <p:nvSpPr>
          <p:cNvPr id="4" name="Slide Number Placeholder 3"/>
          <p:cNvSpPr>
            <a:spLocks noGrp="1"/>
          </p:cNvSpPr>
          <p:nvPr>
            <p:ph type="sldNum" sz="quarter" idx="5"/>
          </p:nvPr>
        </p:nvSpPr>
        <p:spPr/>
        <p:txBody>
          <a:bodyPr/>
          <a:lstStyle/>
          <a:p>
            <a:fld id="{1454F0EA-2214-4D79-A350-2C5E12F90435}" type="slidenum">
              <a:rPr lang="en-CA" smtClean="0"/>
              <a:t>28</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4857613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Some online forms only give you certain options to choose from. These can come in a few different forms: sometimes you can click more than one option, like our list of possible pizza toppings on the left. Sometimes you can just pick one, as in the list in the middle. </a:t>
            </a:r>
          </a:p>
          <a:p>
            <a:endParaRPr lang="en-CA" dirty="0"/>
          </a:p>
          <a:p>
            <a:r>
              <a:rPr lang="en-CA" dirty="0"/>
              <a:t>Sometimes there are so many choices that you have to use the scroll bar to read them all. (On American websites, for example, “Canada” or “International” is usually way at the bottom below the list of all fifty states.) To do that, click or tap on the bar and then slide the mouse or your finger downward. (If your mouse has a wheel on top you can turn that instead.)</a:t>
            </a:r>
          </a:p>
        </p:txBody>
      </p:sp>
      <p:sp>
        <p:nvSpPr>
          <p:cNvPr id="4" name="Slide Number Placeholder 3"/>
          <p:cNvSpPr>
            <a:spLocks noGrp="1"/>
          </p:cNvSpPr>
          <p:nvPr>
            <p:ph type="sldNum" sz="quarter" idx="10"/>
          </p:nvPr>
        </p:nvSpPr>
        <p:spPr/>
        <p:txBody>
          <a:bodyPr/>
          <a:lstStyle/>
          <a:p>
            <a:fld id="{1454F0EA-2214-4D79-A350-2C5E12F90435}" type="slidenum">
              <a:rPr lang="en-CA" smtClean="0"/>
              <a:t>29</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1310624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a:t>
            </a:r>
            <a:r>
              <a:rPr lang="en-CA" baseline="0" dirty="0"/>
              <a:t> internet can make it a lot easier to do things like watch TV and movies, keep in touch with friends and family, and find important information. More and more, you need to use the internet to get government services or apply for a job.</a:t>
            </a:r>
          </a:p>
          <a:p>
            <a:endParaRPr lang="en-CA" baseline="0" dirty="0"/>
          </a:p>
          <a:p>
            <a:r>
              <a:rPr lang="en-CA" baseline="0" dirty="0"/>
              <a:t>It’s easy to feel left out if you’re not using the internet, or even not using it as much as you’d like to. </a:t>
            </a:r>
          </a:p>
          <a:p>
            <a:endParaRPr lang="en-CA" baseline="0" dirty="0"/>
          </a:p>
          <a:p>
            <a:r>
              <a:rPr lang="en-CA" baseline="0" dirty="0"/>
              <a:t>The good news is that it’s not hard to learn some simple things that will help you get a lot more out of it.</a:t>
            </a:r>
            <a:endParaRPr lang="en-CA" dirty="0"/>
          </a:p>
        </p:txBody>
      </p:sp>
      <p:sp>
        <p:nvSpPr>
          <p:cNvPr id="4" name="Slide Number Placeholder 3"/>
          <p:cNvSpPr>
            <a:spLocks noGrp="1"/>
          </p:cNvSpPr>
          <p:nvPr>
            <p:ph type="sldNum" sz="quarter" idx="10"/>
          </p:nvPr>
        </p:nvSpPr>
        <p:spPr/>
        <p:txBody>
          <a:bodyPr/>
          <a:lstStyle/>
          <a:p>
            <a:fld id="{7EFC683E-87C0-4367-A3DB-BC0D8C58760C}" type="slidenum">
              <a:rPr lang="en-CA" smtClean="0"/>
              <a:t>3</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6317597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If you make a mistake in any of the fields, you should be able to fix it right up until you click the “Submit,” “Register” or “Next” button. </a:t>
            </a:r>
          </a:p>
          <a:p>
            <a:endParaRPr lang="en-CA" dirty="0"/>
          </a:p>
          <a:p>
            <a:r>
              <a:rPr lang="en-CA" dirty="0"/>
              <a:t>To change what’s in a text field you should be able to just click or tap the field and change it. </a:t>
            </a:r>
          </a:p>
          <a:p>
            <a:endParaRPr lang="en-CA" dirty="0"/>
          </a:p>
          <a:p>
            <a:r>
              <a:rPr lang="en-CA" dirty="0"/>
              <a:t>To change a checkbox, you may have to uncheck your mistake before you can check the right choice. With lists or radio buttons picking something new will usually change your choice automatically.</a:t>
            </a:r>
          </a:p>
          <a:p>
            <a:endParaRPr lang="en-CA" dirty="0"/>
          </a:p>
          <a:p>
            <a:r>
              <a:rPr lang="en-CA" dirty="0"/>
              <a:t>If you realize you made a mistake after clicking the “Submit” button, look to see if the site has a back button instead of using the browser’s back button. You’re less likely to lose the information you put in that way.</a:t>
            </a:r>
          </a:p>
          <a:p>
            <a:endParaRPr lang="en-CA" dirty="0">
              <a:solidFill>
                <a:srgbClr val="00B050"/>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t>30</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28515533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Sometimes you may want or need to </a:t>
            </a:r>
            <a:r>
              <a:rPr lang="en-CA" i="1" dirty="0"/>
              <a:t>upload </a:t>
            </a:r>
            <a:r>
              <a:rPr lang="en-CA" dirty="0"/>
              <a:t>a file from your computer. For instance, social networks ask you to upload a picture for your profile.</a:t>
            </a:r>
          </a:p>
          <a:p>
            <a:endParaRPr lang="en-CA" dirty="0">
              <a:solidFill>
                <a:srgbClr val="00B050"/>
              </a:solidFill>
            </a:endParaRPr>
          </a:p>
          <a:p>
            <a:endParaRPr lang="en-CA" dirty="0">
              <a:solidFill>
                <a:srgbClr val="00B050"/>
              </a:solidFill>
            </a:endParaRPr>
          </a:p>
          <a:p>
            <a:endParaRPr lang="en-CA" dirty="0"/>
          </a:p>
        </p:txBody>
      </p:sp>
      <p:sp>
        <p:nvSpPr>
          <p:cNvPr id="4" name="Slide Number Placeholder 3"/>
          <p:cNvSpPr>
            <a:spLocks noGrp="1"/>
          </p:cNvSpPr>
          <p:nvPr>
            <p:ph type="sldNum" sz="quarter" idx="5"/>
          </p:nvPr>
        </p:nvSpPr>
        <p:spPr/>
        <p:txBody>
          <a:bodyPr/>
          <a:lstStyle/>
          <a:p>
            <a:fld id="{1454F0EA-2214-4D79-A350-2C5E12F90435}" type="slidenum">
              <a:rPr lang="en-CA" smtClean="0"/>
              <a:t>31</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3508334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If you</a:t>
            </a:r>
            <a:r>
              <a:rPr lang="en-CA" baseline="0" dirty="0"/>
              <a:t> wanted to post an ad on Kijiji to sell your car on Kijiji, for example, you’d click ”Select Images” </a:t>
            </a:r>
          </a:p>
          <a:p>
            <a:endParaRPr lang="en-CA" baseline="0" dirty="0"/>
          </a:p>
          <a:p>
            <a:r>
              <a:rPr lang="en-CA" baseline="0" dirty="0"/>
              <a:t>and then find the picture of your car in “Photos” on your computer, click it and click “Open.”</a:t>
            </a:r>
          </a:p>
          <a:p>
            <a:endParaRPr lang="en-CA" baseline="0" dirty="0"/>
          </a:p>
        </p:txBody>
      </p:sp>
      <p:sp>
        <p:nvSpPr>
          <p:cNvPr id="4" name="Slide Number Placeholder 3"/>
          <p:cNvSpPr>
            <a:spLocks noGrp="1"/>
          </p:cNvSpPr>
          <p:nvPr>
            <p:ph type="sldNum" sz="quarter" idx="10"/>
          </p:nvPr>
        </p:nvSpPr>
        <p:spPr/>
        <p:txBody>
          <a:bodyPr/>
          <a:lstStyle/>
          <a:p>
            <a:fld id="{1454F0EA-2214-4D79-A350-2C5E12F90435}" type="slidenum">
              <a:rPr lang="en-CA" smtClean="0"/>
              <a:t>32</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42659644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When</a:t>
            </a:r>
            <a:r>
              <a:rPr lang="en-CA" baseline="0" dirty="0"/>
              <a:t> you’re registering for something you’ll usually get an email to make sure that the email address you signed up with belongs to you. </a:t>
            </a:r>
          </a:p>
          <a:p>
            <a:endParaRPr lang="en-CA" baseline="0" dirty="0"/>
          </a:p>
          <a:p>
            <a:r>
              <a:rPr lang="en-CA" baseline="0" dirty="0"/>
              <a:t>If you get an email like this, </a:t>
            </a:r>
            <a:r>
              <a:rPr lang="en-CA" i="1" baseline="0" dirty="0"/>
              <a:t>only </a:t>
            </a:r>
            <a:r>
              <a:rPr lang="en-CA" i="0" baseline="0" dirty="0"/>
              <a:t>click on the link if you’ve just been trying to register for that site. If you haven’t, it’s probably a scam called a </a:t>
            </a:r>
            <a:r>
              <a:rPr lang="en-CA" i="1" baseline="0" dirty="0"/>
              <a:t>phishing email . </a:t>
            </a:r>
            <a:r>
              <a:rPr lang="en-CA" i="0" baseline="0" dirty="0"/>
              <a:t>The </a:t>
            </a:r>
            <a:r>
              <a:rPr lang="en-CA" i="1" baseline="0" dirty="0"/>
              <a:t>Discover Online Safety </a:t>
            </a:r>
            <a:r>
              <a:rPr lang="en-CA" i="0" baseline="0" dirty="0"/>
              <a:t>workshop has more information on how to spot and avoid scams like that. </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33</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13700481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Finally, a lot of sites make you do</a:t>
            </a:r>
            <a:r>
              <a:rPr lang="en-CA" baseline="0" dirty="0"/>
              <a:t> a test like this to make sure you’re a real person and not a computer program. You’re shown a series of pictures and have to click on the ones that match the description (here it’s “store front.”)</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34</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2404270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If</a:t>
            </a:r>
            <a:r>
              <a:rPr lang="en-CA" baseline="0" dirty="0"/>
              <a:t> the pictures aren’t clear, click or tap the circular arrow to get new ones. You can do this as many times as you like.</a:t>
            </a:r>
          </a:p>
          <a:p>
            <a:endParaRPr lang="en-CA" baseline="0" dirty="0"/>
          </a:p>
          <a:p>
            <a:r>
              <a:rPr lang="en-CA" baseline="0" dirty="0"/>
              <a:t>You can also click or tap the headphones to switch to a sound test. If you do that a series of words will play and you’ll be asked to enter them into the text box. </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35</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11307015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879">
              <a:defRPr/>
            </a:pPr>
            <a:r>
              <a:rPr lang="en-CA" dirty="0"/>
              <a:t>Let’s do another</a:t>
            </a:r>
            <a:r>
              <a:rPr lang="en-CA" baseline="0" dirty="0"/>
              <a:t> quick quiz to make sure you caught all that.</a:t>
            </a:r>
            <a:endParaRPr lang="en-CA" dirty="0"/>
          </a:p>
          <a:p>
            <a:endParaRPr lang="en-CA" dirty="0"/>
          </a:p>
          <a:p>
            <a:r>
              <a:rPr lang="en-CA" dirty="0"/>
              <a:t>Quiz</a:t>
            </a:r>
            <a:r>
              <a:rPr lang="en-CA" baseline="0" dirty="0"/>
              <a:t> link</a:t>
            </a:r>
            <a:r>
              <a:rPr lang="en-CA" baseline="0"/>
              <a:t>: https://bit.ly/onlinebasicquiz2</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36</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561795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One of the things the internet is most useful for is using government services. The skills we’ve covered so far will be useful both for browsing government sites for information, and for accessing government services.</a:t>
            </a:r>
          </a:p>
          <a:p>
            <a:endParaRPr lang="en-CA" dirty="0">
              <a:solidFill>
                <a:srgbClr val="00B050"/>
              </a:solidFill>
            </a:endParaRPr>
          </a:p>
          <a:p>
            <a:endParaRPr lang="en-CA" dirty="0">
              <a:solidFill>
                <a:srgbClr val="00B050"/>
              </a:solidFill>
            </a:endParaRPr>
          </a:p>
        </p:txBody>
      </p:sp>
      <p:sp>
        <p:nvSpPr>
          <p:cNvPr id="4" name="Slide Number Placeholder 3"/>
          <p:cNvSpPr>
            <a:spLocks noGrp="1"/>
          </p:cNvSpPr>
          <p:nvPr>
            <p:ph type="sldNum" sz="quarter" idx="10"/>
          </p:nvPr>
        </p:nvSpPr>
        <p:spPr/>
        <p:txBody>
          <a:bodyPr/>
          <a:lstStyle/>
          <a:p>
            <a:fld id="{DCCF94E1-789E-472C-BB4B-841F0076E144}" type="slidenum">
              <a:rPr lang="en-CA" smtClean="0"/>
              <a:t>37</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3942699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Each level of government has its own website. Each of these sites has many different pages, but some of them – like the Government of Canada website, Canada dot ca – have links to the most frequently requested pages.</a:t>
            </a:r>
          </a:p>
          <a:p>
            <a:endParaRPr lang="en-CA" dirty="0"/>
          </a:p>
          <a:p>
            <a:r>
              <a:rPr lang="en-CA" dirty="0"/>
              <a:t>Just like the Kijiji site, the Government of Canada website has links for different sections, like “Jobs” and “Taxes,” and a search box. </a:t>
            </a:r>
          </a:p>
        </p:txBody>
      </p:sp>
      <p:sp>
        <p:nvSpPr>
          <p:cNvPr id="4" name="Slide Number Placeholder 3"/>
          <p:cNvSpPr>
            <a:spLocks noGrp="1"/>
          </p:cNvSpPr>
          <p:nvPr>
            <p:ph type="sldNum" sz="quarter" idx="10"/>
          </p:nvPr>
        </p:nvSpPr>
        <p:spPr/>
        <p:txBody>
          <a:bodyPr/>
          <a:lstStyle/>
          <a:p>
            <a:fld id="{1454F0EA-2214-4D79-A350-2C5E12F90435}" type="slidenum">
              <a:rPr lang="en-CA" smtClean="0"/>
              <a:t>38</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10228870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879">
              <a:defRPr/>
            </a:pPr>
            <a:r>
              <a:rPr lang="en-CA" dirty="0"/>
              <a:t>It also has a pull-down menu with all of the sections along the left column. Moving the pointer over any of them will open another menu of subsections.</a:t>
            </a:r>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39</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42458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At the</a:t>
            </a:r>
            <a:r>
              <a:rPr lang="en-CA" baseline="0" dirty="0"/>
              <a:t> end of this workshop, you will know how to:</a:t>
            </a:r>
          </a:p>
          <a:p>
            <a:endParaRPr lang="en-CA" baseline="0" dirty="0"/>
          </a:p>
          <a:p>
            <a:r>
              <a:rPr lang="en-CA" baseline="0" dirty="0"/>
              <a:t>Find your way around online</a:t>
            </a:r>
          </a:p>
          <a:p>
            <a:endParaRPr lang="en-CA" baseline="0" dirty="0"/>
          </a:p>
          <a:p>
            <a:r>
              <a:rPr lang="en-CA" baseline="0" dirty="0"/>
              <a:t>Sign up for accounts and fill out forms online</a:t>
            </a:r>
          </a:p>
          <a:p>
            <a:endParaRPr lang="en-CA" baseline="0" dirty="0"/>
          </a:p>
          <a:p>
            <a:r>
              <a:rPr lang="en-CA" baseline="0" dirty="0"/>
              <a:t>Find services online, and</a:t>
            </a:r>
          </a:p>
          <a:p>
            <a:endParaRPr lang="en-CA" baseline="0" dirty="0"/>
          </a:p>
          <a:p>
            <a:pPr defTabSz="924879">
              <a:defRPr/>
            </a:pPr>
            <a:r>
              <a:rPr lang="en-CA" baseline="0" dirty="0"/>
              <a:t>Fix the most common things that can go wrong when using a computer or smartphone.</a:t>
            </a:r>
            <a:endParaRPr lang="en-CA" dirty="0"/>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4</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140829479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Each province and territory has its own website as well, which you can find with a search engine like Google. This is where you can get information and use services about things like driver’s licenses, education, health care, and birth or marriage certificates.</a:t>
            </a:r>
          </a:p>
          <a:p>
            <a:endParaRPr lang="en-CA" dirty="0">
              <a:solidFill>
                <a:srgbClr val="00B050"/>
              </a:solidFill>
            </a:endParaRPr>
          </a:p>
          <a:p>
            <a:endParaRPr lang="en-CA" dirty="0"/>
          </a:p>
        </p:txBody>
      </p:sp>
      <p:sp>
        <p:nvSpPr>
          <p:cNvPr id="4" name="Slide Number Placeholder 3"/>
          <p:cNvSpPr>
            <a:spLocks noGrp="1"/>
          </p:cNvSpPr>
          <p:nvPr>
            <p:ph type="sldNum" sz="quarter" idx="5"/>
          </p:nvPr>
        </p:nvSpPr>
        <p:spPr/>
        <p:txBody>
          <a:bodyPr/>
          <a:lstStyle/>
          <a:p>
            <a:fld id="{1454F0EA-2214-4D79-A350-2C5E12F90435}" type="slidenum">
              <a:rPr lang="en-CA" smtClean="0"/>
              <a:t>40</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5570311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Many cities and municipalities also have websites with information about garbage collection, city services, public transit and so on.</a:t>
            </a:r>
          </a:p>
          <a:p>
            <a:endParaRPr lang="en-CA" dirty="0"/>
          </a:p>
        </p:txBody>
      </p:sp>
      <p:sp>
        <p:nvSpPr>
          <p:cNvPr id="4" name="Slide Number Placeholder 3"/>
          <p:cNvSpPr>
            <a:spLocks noGrp="1"/>
          </p:cNvSpPr>
          <p:nvPr>
            <p:ph type="sldNum" sz="quarter" idx="5"/>
          </p:nvPr>
        </p:nvSpPr>
        <p:spPr/>
        <p:txBody>
          <a:bodyPr/>
          <a:lstStyle/>
          <a:p>
            <a:fld id="{1454F0EA-2214-4D79-A350-2C5E12F90435}" type="slidenum">
              <a:rPr lang="en-CA" smtClean="0"/>
              <a:t>41</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20149808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Let’s try putting</a:t>
            </a:r>
            <a:r>
              <a:rPr lang="en-CA" baseline="0" dirty="0"/>
              <a:t> everything we’ve practiced so far together. </a:t>
            </a:r>
          </a:p>
          <a:p>
            <a:endParaRPr lang="en-CA" baseline="0" dirty="0"/>
          </a:p>
          <a:p>
            <a:r>
              <a:rPr lang="en-CA" baseline="0" dirty="0"/>
              <a:t>Go to the Canada dot ca website and find out what kinds of information has to be included on food labels.</a:t>
            </a:r>
          </a:p>
          <a:p>
            <a:endParaRPr lang="en-CA" baseline="0" dirty="0"/>
          </a:p>
          <a:p>
            <a:r>
              <a:rPr lang="en-CA" baseline="0" dirty="0"/>
              <a:t>Use the handout of provincial and territorial websites and find out how you get a marriage licence in Newfoundland.</a:t>
            </a:r>
          </a:p>
          <a:p>
            <a:endParaRPr lang="en-CA" baseline="0" dirty="0"/>
          </a:p>
          <a:p>
            <a:r>
              <a:rPr lang="en-CA" baseline="0" dirty="0"/>
              <a:t>Go to Vancouver dot ca and find out how much it costs to take a bus in Vancouver.</a:t>
            </a:r>
          </a:p>
          <a:p>
            <a:endParaRPr lang="en-CA" dirty="0"/>
          </a:p>
          <a:p>
            <a:r>
              <a:rPr lang="en-CA" dirty="0"/>
              <a:t>I’ll come around and help anyone who’s having problems.</a:t>
            </a:r>
          </a:p>
          <a:p>
            <a:endParaRPr lang="en-CA" dirty="0"/>
          </a:p>
          <a:p>
            <a:r>
              <a:rPr lang="en-CA" dirty="0"/>
              <a:t>Now turn to the person next to you and compare notes. How easy was it to use? How good was the information you got? Did you run into any problems?</a:t>
            </a:r>
          </a:p>
          <a:p>
            <a:endParaRPr lang="en-CA" dirty="0"/>
          </a:p>
          <a:p>
            <a:endParaRPr lang="en-CA" dirty="0"/>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42</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42753027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One of the most common reasons that people sometimes don’t want to use the internet is because they’re worried that something will go wrong.</a:t>
            </a:r>
          </a:p>
          <a:p>
            <a:endParaRPr lang="en-CA" dirty="0"/>
          </a:p>
          <a:p>
            <a:r>
              <a:rPr lang="en-CA" dirty="0"/>
              <a:t>What are some things that you think might go wrong while using a device? What are some things you’re worried about?</a:t>
            </a:r>
          </a:p>
          <a:p>
            <a:endParaRPr lang="en-CA" dirty="0"/>
          </a:p>
          <a:p>
            <a:r>
              <a:rPr lang="en-CA" dirty="0"/>
              <a:t>The good news is that most of the time, it’s pretty easy to fix your mistakes.</a:t>
            </a:r>
          </a:p>
          <a:p>
            <a:endParaRPr lang="en-CA" dirty="0"/>
          </a:p>
        </p:txBody>
      </p:sp>
      <p:sp>
        <p:nvSpPr>
          <p:cNvPr id="4" name="Slide Number Placeholder 3"/>
          <p:cNvSpPr>
            <a:spLocks noGrp="1"/>
          </p:cNvSpPr>
          <p:nvPr>
            <p:ph type="sldNum" sz="quarter" idx="10"/>
          </p:nvPr>
        </p:nvSpPr>
        <p:spPr/>
        <p:txBody>
          <a:bodyPr/>
          <a:lstStyle/>
          <a:p>
            <a:fld id="{DCCF94E1-789E-472C-BB4B-841F0076E144}" type="slidenum">
              <a:rPr lang="en-CA" smtClean="0"/>
              <a:t>43</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10095698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879">
              <a:defRPr/>
            </a:pPr>
            <a:r>
              <a:rPr lang="en-CA" dirty="0"/>
              <a:t>On phones and tablets you can usually leave an app without closing it by pressing the Home button.</a:t>
            </a:r>
          </a:p>
          <a:p>
            <a:pPr defTabSz="924879">
              <a:defRPr/>
            </a:pPr>
            <a:endParaRPr lang="en-CA" dirty="0"/>
          </a:p>
          <a:p>
            <a:pPr defTabSz="924879">
              <a:defRPr/>
            </a:pPr>
            <a:r>
              <a:rPr lang="en-CA" dirty="0"/>
              <a:t>If you want to close an app on the iPhone or iPad, push the Home button twice. Then use your finger to swipe the app you want to close off the screen.</a:t>
            </a:r>
          </a:p>
          <a:p>
            <a:pPr defTabSz="924879">
              <a:defRPr/>
            </a:pPr>
            <a:endParaRPr lang="en-CA" dirty="0"/>
          </a:p>
          <a:p>
            <a:pPr marL="0" marR="0" lvl="0" indent="0" algn="l" defTabSz="924879" rtl="0" eaLnBrk="1" fontAlgn="auto" latinLnBrk="0" hangingPunct="1">
              <a:lnSpc>
                <a:spcPct val="100000"/>
              </a:lnSpc>
              <a:spcBef>
                <a:spcPts val="0"/>
              </a:spcBef>
              <a:spcAft>
                <a:spcPts val="0"/>
              </a:spcAft>
              <a:buClrTx/>
              <a:buSzTx/>
              <a:buFontTx/>
              <a:buNone/>
              <a:tabLst/>
              <a:defRPr/>
            </a:pPr>
            <a:r>
              <a:rPr lang="en-CA" dirty="0"/>
              <a:t>If you have a more recent iPhone or iPad with no home button, swipe young finger halfway up from the bottom of the screen and then lift your finger. </a:t>
            </a:r>
            <a:r>
              <a:rPr lang="en-CA"/>
              <a:t>This will open a new window where you can close apps.</a:t>
            </a:r>
          </a:p>
          <a:p>
            <a:pPr defTabSz="924879">
              <a:defRPr/>
            </a:pPr>
            <a:endParaRPr lang="en-CA" dirty="0"/>
          </a:p>
          <a:p>
            <a:pPr defTabSz="924879">
              <a:defRPr/>
            </a:pPr>
            <a:r>
              <a:rPr lang="en-CA" dirty="0"/>
              <a:t>On an Android device, tap the square </a:t>
            </a:r>
            <a:r>
              <a:rPr lang="en-CA" i="1" dirty="0"/>
              <a:t>next </a:t>
            </a:r>
            <a:r>
              <a:rPr lang="en-CA" dirty="0"/>
              <a:t>to the home button, then swipe the app off the screen. (Sometimes this is on the right, sometimes on the left.)</a:t>
            </a:r>
          </a:p>
          <a:p>
            <a:pPr defTabSz="924879">
              <a:defRPr/>
            </a:pPr>
            <a:endParaRPr lang="en-CA" dirty="0"/>
          </a:p>
          <a:p>
            <a:endParaRPr lang="en-CA" dirty="0"/>
          </a:p>
        </p:txBody>
      </p:sp>
      <p:sp>
        <p:nvSpPr>
          <p:cNvPr id="4" name="Slide Number Placeholder 3"/>
          <p:cNvSpPr>
            <a:spLocks noGrp="1"/>
          </p:cNvSpPr>
          <p:nvPr>
            <p:ph type="sldNum" sz="quarter" idx="10"/>
          </p:nvPr>
        </p:nvSpPr>
        <p:spPr/>
        <p:txBody>
          <a:bodyPr/>
          <a:lstStyle/>
          <a:p>
            <a:fld id="{DCCF94E1-789E-472C-BB4B-841F0076E144}" type="slidenum">
              <a:rPr lang="en-CA" smtClean="0"/>
              <a:t>44</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8786303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If you’re using a computer that runs Windows, press the Control,</a:t>
            </a:r>
            <a:r>
              <a:rPr lang="en-CA" baseline="0" dirty="0"/>
              <a:t> Alt and Delete buttons at the same time. </a:t>
            </a:r>
            <a:r>
              <a:rPr lang="en-CA" baseline="0"/>
              <a:t>(They may not be in exactly the same spots on your keyboard.)</a:t>
            </a:r>
            <a:endParaRPr lang="en-CA" dirty="0"/>
          </a:p>
        </p:txBody>
      </p:sp>
      <p:sp>
        <p:nvSpPr>
          <p:cNvPr id="4" name="Slide Number Placeholder 3"/>
          <p:cNvSpPr>
            <a:spLocks noGrp="1"/>
          </p:cNvSpPr>
          <p:nvPr>
            <p:ph type="sldNum" sz="quarter" idx="10"/>
          </p:nvPr>
        </p:nvSpPr>
        <p:spPr/>
        <p:txBody>
          <a:bodyPr/>
          <a:lstStyle/>
          <a:p>
            <a:fld id="{DCCF94E1-789E-472C-BB4B-841F0076E144}" type="slidenum">
              <a:rPr lang="en-CA" smtClean="0"/>
              <a:t>45</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28420458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That will bring up this Task Manager window. Click on</a:t>
            </a:r>
            <a:r>
              <a:rPr lang="en-CA" baseline="0" dirty="0"/>
              <a:t> the program that you want to close and press End task.</a:t>
            </a:r>
            <a:endParaRPr lang="en-CA" dirty="0"/>
          </a:p>
        </p:txBody>
      </p:sp>
      <p:sp>
        <p:nvSpPr>
          <p:cNvPr id="4" name="Slide Number Placeholder 3"/>
          <p:cNvSpPr>
            <a:spLocks noGrp="1"/>
          </p:cNvSpPr>
          <p:nvPr>
            <p:ph type="sldNum" sz="quarter" idx="10"/>
          </p:nvPr>
        </p:nvSpPr>
        <p:spPr/>
        <p:txBody>
          <a:bodyPr/>
          <a:lstStyle/>
          <a:p>
            <a:fld id="{DCCF94E1-789E-472C-BB4B-841F0076E144}" type="slidenum">
              <a:rPr lang="en-CA" smtClean="0"/>
              <a:t>46</a:t>
            </a:fld>
            <a:endParaRPr lang="en-CA"/>
          </a:p>
        </p:txBody>
      </p:sp>
      <p:sp>
        <p:nvSpPr>
          <p:cNvPr id="5" name="Footer Placeholder 5"/>
          <p:cNvSpPr>
            <a:spLocks noGrp="1"/>
          </p:cNvSpPr>
          <p:nvPr>
            <p:ph type="ftr" sz="quarter" idx="4"/>
          </p:nvPr>
        </p:nvSpPr>
        <p:spPr>
          <a:xfrm>
            <a:off x="0" y="8772668"/>
            <a:ext cx="3011699" cy="461804"/>
          </a:xfrm>
          <a:prstGeom prst="rect">
            <a:avLst/>
          </a:prstGeom>
        </p:spPr>
        <p:txBody>
          <a:bodyPr vert="horz" lIns="92492" tIns="46246" rIns="92492" bIns="46246" rtlCol="0" anchor="b"/>
          <a:lstStyle>
            <a:lvl1pPr algn="l">
              <a:defRPr sz="1200"/>
            </a:lvl1pPr>
          </a:lstStyle>
          <a:p>
            <a:r>
              <a:rPr lang="en-CA" dirty="0"/>
              <a:t>© 2019 MediaSmarts</a:t>
            </a:r>
          </a:p>
        </p:txBody>
      </p:sp>
    </p:spTree>
    <p:extLst>
      <p:ext uri="{BB962C8B-B14F-4D97-AF65-F5344CB8AC3E}">
        <p14:creationId xmlns:p14="http://schemas.microsoft.com/office/powerpoint/2010/main" val="8085167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If you’re using a Mac, press Command, Option and Escape instead.</a:t>
            </a:r>
          </a:p>
        </p:txBody>
      </p:sp>
      <p:sp>
        <p:nvSpPr>
          <p:cNvPr id="4" name="Slide Number Placeholder 3"/>
          <p:cNvSpPr>
            <a:spLocks noGrp="1"/>
          </p:cNvSpPr>
          <p:nvPr>
            <p:ph type="sldNum" sz="quarter" idx="10"/>
          </p:nvPr>
        </p:nvSpPr>
        <p:spPr/>
        <p:txBody>
          <a:bodyPr/>
          <a:lstStyle/>
          <a:p>
            <a:fld id="{DCCF94E1-789E-472C-BB4B-841F0076E144}" type="slidenum">
              <a:rPr lang="en-CA" smtClean="0"/>
              <a:t>47</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28420458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Before we finish, let’s review some of the new terms</a:t>
            </a:r>
            <a:r>
              <a:rPr lang="en-CA" baseline="0" dirty="0"/>
              <a:t> we’ve learned in this session.</a:t>
            </a:r>
          </a:p>
          <a:p>
            <a:endParaRPr lang="en-CA" baseline="0" dirty="0"/>
          </a:p>
          <a:p>
            <a:r>
              <a:rPr lang="en-CA" baseline="0" dirty="0"/>
              <a:t>A </a:t>
            </a:r>
            <a:r>
              <a:rPr lang="en-CA" i="1" baseline="0" dirty="0"/>
              <a:t>browser </a:t>
            </a:r>
            <a:r>
              <a:rPr lang="en-CA" i="0" baseline="0" dirty="0"/>
              <a:t>is the app or program that lets your device visit web pages. Examples of browsers include Chrome, Firefox and Safari.</a:t>
            </a:r>
          </a:p>
          <a:p>
            <a:endParaRPr lang="en-CA" i="0" baseline="0" dirty="0"/>
          </a:p>
          <a:p>
            <a:r>
              <a:rPr lang="en-CA" i="0" baseline="0" dirty="0"/>
              <a:t>A </a:t>
            </a:r>
            <a:r>
              <a:rPr lang="en-CA" i="1" baseline="0" dirty="0"/>
              <a:t>menu </a:t>
            </a:r>
            <a:r>
              <a:rPr lang="en-CA" i="0" baseline="0" dirty="0"/>
              <a:t>is a box or window that appears to give you choices when you’re using a program or website.</a:t>
            </a:r>
            <a:br>
              <a:rPr lang="en-CA" i="0" baseline="0" dirty="0"/>
            </a:br>
            <a:endParaRPr lang="en-CA" i="0" baseline="0" dirty="0"/>
          </a:p>
          <a:p>
            <a:r>
              <a:rPr lang="en-CA" i="1" baseline="0" dirty="0"/>
              <a:t>Uploading </a:t>
            </a:r>
            <a:r>
              <a:rPr lang="en-CA" i="0" baseline="0" dirty="0"/>
              <a:t>means sending something like a photo or a word processing file from your device to a website.</a:t>
            </a:r>
          </a:p>
          <a:p>
            <a:endParaRPr lang="en-CA" i="0" baseline="0" dirty="0"/>
          </a:p>
          <a:p>
            <a:r>
              <a:rPr lang="en-CA" i="1" baseline="0" dirty="0"/>
              <a:t>Attaching </a:t>
            </a:r>
            <a:r>
              <a:rPr lang="en-CA" i="0" baseline="0" dirty="0"/>
              <a:t>a file means you send it to someone else through a text, an email or some other kind of message.</a:t>
            </a:r>
            <a:endParaRPr lang="en-CA" i="1" baseline="0" dirty="0"/>
          </a:p>
          <a:p>
            <a:endParaRPr lang="en-CA" i="0" baseline="0" dirty="0"/>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48</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102874515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We’re almost done this</a:t>
            </a:r>
            <a:r>
              <a:rPr lang="en-CA" baseline="0" dirty="0"/>
              <a:t> workshop, so let’s stop for a second to see if anybody has any questions about what we’ve covered so far.</a:t>
            </a:r>
          </a:p>
          <a:p>
            <a:endParaRPr lang="en-CA" baseline="0" dirty="0"/>
          </a:p>
          <a:p>
            <a:r>
              <a:rPr lang="en-CA" baseline="0" dirty="0"/>
              <a:t>If you’d rather not ask your question now, I will be here for a little bit after the workshop, so feel free to come ask me.</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49</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470622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879">
              <a:defRPr/>
            </a:pPr>
            <a:r>
              <a:rPr lang="en-CA" baseline="0" dirty="0">
                <a:latin typeface="+mj-lt"/>
              </a:rPr>
              <a:t>Before we get started, let’s do a quick poll to find out how much you already know. </a:t>
            </a:r>
          </a:p>
          <a:p>
            <a:pPr defTabSz="924879">
              <a:defRPr/>
            </a:pPr>
            <a:endParaRPr lang="en-CA" baseline="0" dirty="0">
              <a:latin typeface="+mj-lt"/>
            </a:endParaRPr>
          </a:p>
          <a:p>
            <a:r>
              <a:rPr lang="en-US" dirty="0">
                <a:latin typeface="+mj-lt"/>
              </a:rPr>
              <a:t>You can answer the first question by raising your hand -- h</a:t>
            </a:r>
            <a:r>
              <a:rPr lang="en-CA" dirty="0">
                <a:latin typeface="+mj-lt"/>
              </a:rPr>
              <a:t>ow many people here are using</a:t>
            </a:r>
            <a:r>
              <a:rPr lang="en-CA" baseline="0" dirty="0">
                <a:latin typeface="+mj-lt"/>
              </a:rPr>
              <a:t> devices, such as phones or computers, that you brought with you?</a:t>
            </a:r>
          </a:p>
          <a:p>
            <a:endParaRPr lang="en-CA" baseline="0" dirty="0">
              <a:latin typeface="+mj-lt"/>
            </a:endParaRPr>
          </a:p>
          <a:p>
            <a:r>
              <a:rPr lang="en-CA" baseline="0" dirty="0">
                <a:latin typeface="+mj-lt"/>
              </a:rPr>
              <a:t>How many people are using devices that you haven’t used before?</a:t>
            </a:r>
          </a:p>
          <a:p>
            <a:endParaRPr lang="en-US" dirty="0">
              <a:latin typeface="+mj-lt"/>
            </a:endParaRPr>
          </a:p>
          <a:p>
            <a:r>
              <a:rPr lang="en-CA" baseline="0" dirty="0">
                <a:latin typeface="+mj-lt"/>
              </a:rPr>
              <a:t>If you’ve got a device you already know how to use, start it up and use your browser to go to the website on the screen. Once you’re there you can do the poll. It should only take a few minutes.</a:t>
            </a:r>
          </a:p>
          <a:p>
            <a:endParaRPr lang="en-CA" baseline="0" dirty="0">
              <a:latin typeface="+mj-lt"/>
            </a:endParaRPr>
          </a:p>
          <a:p>
            <a:pPr defTabSz="924879">
              <a:defRPr/>
            </a:pPr>
            <a:r>
              <a:rPr lang="en-CA" baseline="0" dirty="0">
                <a:latin typeface="+mj-lt"/>
              </a:rPr>
              <a:t>If you haven’t used your device before, look for one of the browser symbols you see on the screen. Then you can put in the web address to go to the poll. </a:t>
            </a:r>
          </a:p>
          <a:p>
            <a:pPr defTabSz="924879">
              <a:defRPr/>
            </a:pPr>
            <a:endParaRPr lang="en-CA" baseline="0" dirty="0">
              <a:latin typeface="+mj-lt"/>
            </a:endParaRPr>
          </a:p>
          <a:p>
            <a:pPr defTabSz="924879">
              <a:defRPr/>
            </a:pPr>
            <a:r>
              <a:rPr lang="en-CA" baseline="0" dirty="0">
                <a:latin typeface="+mj-lt"/>
              </a:rPr>
              <a:t>I’ll come around and help make sure everyone is able to get to the poll. If you finish ahead of other people, you can help one of your neighbours.</a:t>
            </a:r>
          </a:p>
          <a:p>
            <a:endParaRPr lang="en-CA" baseline="0" dirty="0"/>
          </a:p>
          <a:p>
            <a:endParaRPr lang="en-CA" baseline="0" dirty="0"/>
          </a:p>
          <a:p>
            <a:endParaRPr lang="en-CA" dirty="0"/>
          </a:p>
        </p:txBody>
      </p:sp>
      <p:sp>
        <p:nvSpPr>
          <p:cNvPr id="4" name="Slide Number Placeholder 3"/>
          <p:cNvSpPr>
            <a:spLocks noGrp="1"/>
          </p:cNvSpPr>
          <p:nvPr>
            <p:ph type="sldNum" sz="quarter" idx="10"/>
          </p:nvPr>
        </p:nvSpPr>
        <p:spPr/>
        <p:txBody>
          <a:bodyPr/>
          <a:lstStyle/>
          <a:p>
            <a:fld id="{7EFC683E-87C0-4367-A3DB-BC0D8C58760C}" type="slidenum">
              <a:rPr lang="en-CA" smtClean="0"/>
              <a:t>5</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23092628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Make sure to take home the Practice Sheet for this workshop. Use the video link on it to review what we covered</a:t>
            </a:r>
            <a:r>
              <a:rPr lang="en-CA" baseline="0" dirty="0"/>
              <a:t> today.</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pPr/>
              <a:t>50</a:t>
            </a:fld>
            <a:endParaRPr lang="en-CA" dirty="0"/>
          </a:p>
        </p:txBody>
      </p:sp>
    </p:spTree>
    <p:extLst>
      <p:ext uri="{BB962C8B-B14F-4D97-AF65-F5344CB8AC3E}">
        <p14:creationId xmlns:p14="http://schemas.microsoft.com/office/powerpoint/2010/main" val="42411094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1454F0EA-2214-4D79-A350-2C5E12F90435}" type="slidenum">
              <a:rPr lang="en-CA" smtClean="0"/>
              <a:pPr/>
              <a:t>51</a:t>
            </a:fld>
            <a:endParaRPr lang="en-CA" dirty="0"/>
          </a:p>
        </p:txBody>
      </p:sp>
    </p:spTree>
    <p:extLst>
      <p:ext uri="{BB962C8B-B14F-4D97-AF65-F5344CB8AC3E}">
        <p14:creationId xmlns:p14="http://schemas.microsoft.com/office/powerpoint/2010/main" val="3598873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In the Discover Online Basics session we talked about the</a:t>
            </a:r>
            <a:r>
              <a:rPr lang="en-CA" baseline="0" dirty="0"/>
              <a:t> different ways to get to a website. </a:t>
            </a:r>
            <a:r>
              <a:rPr lang="en-CA" dirty="0"/>
              <a:t>We’re going to start today’s session</a:t>
            </a:r>
            <a:r>
              <a:rPr lang="en-CA" baseline="0" dirty="0"/>
              <a:t> by looking at how to find your way around once you’re there.</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6</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525208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879">
              <a:defRPr/>
            </a:pPr>
            <a:r>
              <a:rPr lang="en-CA" dirty="0"/>
              <a:t>Let’s start by going</a:t>
            </a:r>
            <a:r>
              <a:rPr lang="en-CA" baseline="0" dirty="0"/>
              <a:t> to Kijiji dot ca. </a:t>
            </a:r>
            <a:r>
              <a:rPr lang="en-CA" dirty="0"/>
              <a:t>It’s a Canadian site that lets people buy and sell things. People also use it to find pets to adopt, to find homes or apartments to rent, to find work, and for many other things.</a:t>
            </a:r>
          </a:p>
          <a:p>
            <a:endParaRPr lang="en-CA" dirty="0"/>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7</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4288382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Just as</a:t>
            </a:r>
            <a:r>
              <a:rPr lang="en-CA" baseline="0" dirty="0"/>
              <a:t> a refresher, the quickest way to get to a website is to open your browser and put the web address in the address bar at the top. The web address always has the website name on the left of the dot and the domain on the right. The domain will be something like dot ca, dot com, or dot org.</a:t>
            </a:r>
          </a:p>
          <a:p>
            <a:endParaRPr lang="en-CA" baseline="0" dirty="0"/>
          </a:p>
          <a:p>
            <a:r>
              <a:rPr lang="en-CA" baseline="0" dirty="0"/>
              <a:t>There may be more before or after the dot, but it will always have at least those two things. In this case because it’s the main page of the website it’s just </a:t>
            </a:r>
            <a:r>
              <a:rPr lang="en-CA" baseline="0" dirty="0" err="1"/>
              <a:t>kijiji</a:t>
            </a:r>
            <a:r>
              <a:rPr lang="en-CA" baseline="0" dirty="0"/>
              <a:t> dot ca. Many websites will have lots of different “pages” that each have different things on them.</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8</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4288382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Now we’re going to find our way around the site. Most</a:t>
            </a:r>
            <a:r>
              <a:rPr lang="en-CA" baseline="0" dirty="0"/>
              <a:t> websites are divided into different sections. A lot of them have headings called </a:t>
            </a:r>
            <a:r>
              <a:rPr lang="en-CA" i="1" baseline="0" dirty="0"/>
              <a:t>menus </a:t>
            </a:r>
            <a:r>
              <a:rPr lang="en-CA" baseline="0" dirty="0"/>
              <a:t>that open up a list of choices when you click on them, or sometimes when you just move the pointer over them. These are just the same as the menus that you find in other programs like Word or Excel.</a:t>
            </a:r>
          </a:p>
          <a:p>
            <a:endParaRPr lang="en-CA" baseline="0" dirty="0"/>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9</a:t>
            </a:fld>
            <a:endParaRPr lang="en-CA"/>
          </a:p>
        </p:txBody>
      </p:sp>
      <p:sp>
        <p:nvSpPr>
          <p:cNvPr id="5"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000"/>
            </a:lvl1pPr>
          </a:lstStyle>
          <a:p>
            <a:r>
              <a:rPr lang="en-CA" dirty="0"/>
              <a:t>© 2019 MediaSmarts</a:t>
            </a:r>
          </a:p>
        </p:txBody>
      </p:sp>
    </p:spTree>
    <p:extLst>
      <p:ext uri="{BB962C8B-B14F-4D97-AF65-F5344CB8AC3E}">
        <p14:creationId xmlns:p14="http://schemas.microsoft.com/office/powerpoint/2010/main" val="3459742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3890A598-B7C7-495C-9C76-C6B239341764}" type="datetimeFigureOut">
              <a:rPr lang="en-CA" smtClean="0"/>
              <a:t>2022-04-28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730BE839-5178-4407-98AA-4D91CA66074C}" type="slidenum">
              <a:rPr lang="en-CA" smtClean="0"/>
              <a:t>‹#›</a:t>
            </a:fld>
            <a:endParaRPr lang="en-CA"/>
          </a:p>
        </p:txBody>
      </p:sp>
    </p:spTree>
    <p:extLst>
      <p:ext uri="{BB962C8B-B14F-4D97-AF65-F5344CB8AC3E}">
        <p14:creationId xmlns:p14="http://schemas.microsoft.com/office/powerpoint/2010/main" val="2643348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3890A598-B7C7-495C-9C76-C6B239341764}" type="datetimeFigureOut">
              <a:rPr lang="en-CA" smtClean="0"/>
              <a:t>2022-04-28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730BE839-5178-4407-98AA-4D91CA66074C}" type="slidenum">
              <a:rPr lang="en-CA" smtClean="0"/>
              <a:t>‹#›</a:t>
            </a:fld>
            <a:endParaRPr lang="en-CA"/>
          </a:p>
        </p:txBody>
      </p:sp>
    </p:spTree>
    <p:extLst>
      <p:ext uri="{BB962C8B-B14F-4D97-AF65-F5344CB8AC3E}">
        <p14:creationId xmlns:p14="http://schemas.microsoft.com/office/powerpoint/2010/main" val="40631710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3890A598-B7C7-495C-9C76-C6B239341764}" type="datetimeFigureOut">
              <a:rPr lang="en-CA" smtClean="0"/>
              <a:t>2022-04-28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730BE839-5178-4407-98AA-4D91CA66074C}" type="slidenum">
              <a:rPr lang="en-CA" smtClean="0"/>
              <a:t>‹#›</a:t>
            </a:fld>
            <a:endParaRPr lang="en-CA"/>
          </a:p>
        </p:txBody>
      </p:sp>
    </p:spTree>
    <p:extLst>
      <p:ext uri="{BB962C8B-B14F-4D97-AF65-F5344CB8AC3E}">
        <p14:creationId xmlns:p14="http://schemas.microsoft.com/office/powerpoint/2010/main" val="2163447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3890A598-B7C7-495C-9C76-C6B239341764}" type="datetimeFigureOut">
              <a:rPr lang="en-CA" smtClean="0"/>
              <a:t>2022-04-28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730BE839-5178-4407-98AA-4D91CA66074C}" type="slidenum">
              <a:rPr lang="en-CA" smtClean="0"/>
              <a:t>‹#›</a:t>
            </a:fld>
            <a:endParaRPr lang="en-CA"/>
          </a:p>
        </p:txBody>
      </p:sp>
    </p:spTree>
    <p:extLst>
      <p:ext uri="{BB962C8B-B14F-4D97-AF65-F5344CB8AC3E}">
        <p14:creationId xmlns:p14="http://schemas.microsoft.com/office/powerpoint/2010/main" val="70546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890A598-B7C7-495C-9C76-C6B239341764}" type="datetimeFigureOut">
              <a:rPr lang="en-CA" smtClean="0"/>
              <a:t>2022-04-28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730BE839-5178-4407-98AA-4D91CA66074C}" type="slidenum">
              <a:rPr lang="en-CA" smtClean="0"/>
              <a:t>‹#›</a:t>
            </a:fld>
            <a:endParaRPr lang="en-CA"/>
          </a:p>
        </p:txBody>
      </p:sp>
    </p:spTree>
    <p:extLst>
      <p:ext uri="{BB962C8B-B14F-4D97-AF65-F5344CB8AC3E}">
        <p14:creationId xmlns:p14="http://schemas.microsoft.com/office/powerpoint/2010/main" val="3693998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3890A598-B7C7-495C-9C76-C6B239341764}" type="datetimeFigureOut">
              <a:rPr lang="en-CA" smtClean="0"/>
              <a:t>2022-04-28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730BE839-5178-4407-98AA-4D91CA66074C}" type="slidenum">
              <a:rPr lang="en-CA" smtClean="0"/>
              <a:t>‹#›</a:t>
            </a:fld>
            <a:endParaRPr lang="en-CA"/>
          </a:p>
        </p:txBody>
      </p:sp>
    </p:spTree>
    <p:extLst>
      <p:ext uri="{BB962C8B-B14F-4D97-AF65-F5344CB8AC3E}">
        <p14:creationId xmlns:p14="http://schemas.microsoft.com/office/powerpoint/2010/main" val="3777928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3890A598-B7C7-495C-9C76-C6B239341764}" type="datetimeFigureOut">
              <a:rPr lang="en-CA" smtClean="0"/>
              <a:t>2022-04-28</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730BE839-5178-4407-98AA-4D91CA66074C}" type="slidenum">
              <a:rPr lang="en-CA" smtClean="0"/>
              <a:t>‹#›</a:t>
            </a:fld>
            <a:endParaRPr lang="en-CA"/>
          </a:p>
        </p:txBody>
      </p:sp>
    </p:spTree>
    <p:extLst>
      <p:ext uri="{BB962C8B-B14F-4D97-AF65-F5344CB8AC3E}">
        <p14:creationId xmlns:p14="http://schemas.microsoft.com/office/powerpoint/2010/main" val="3859837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3890A598-B7C7-495C-9C76-C6B239341764}" type="datetimeFigureOut">
              <a:rPr lang="en-CA" smtClean="0"/>
              <a:t>2022-04-28</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730BE839-5178-4407-98AA-4D91CA66074C}" type="slidenum">
              <a:rPr lang="en-CA" smtClean="0"/>
              <a:t>‹#›</a:t>
            </a:fld>
            <a:endParaRPr lang="en-CA"/>
          </a:p>
        </p:txBody>
      </p:sp>
    </p:spTree>
    <p:extLst>
      <p:ext uri="{BB962C8B-B14F-4D97-AF65-F5344CB8AC3E}">
        <p14:creationId xmlns:p14="http://schemas.microsoft.com/office/powerpoint/2010/main" val="23557493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90A598-B7C7-495C-9C76-C6B239341764}" type="datetimeFigureOut">
              <a:rPr lang="en-CA" smtClean="0"/>
              <a:t>2022-04-28</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730BE839-5178-4407-98AA-4D91CA66074C}" type="slidenum">
              <a:rPr lang="en-CA" smtClean="0"/>
              <a:t>‹#›</a:t>
            </a:fld>
            <a:endParaRPr lang="en-CA"/>
          </a:p>
        </p:txBody>
      </p:sp>
    </p:spTree>
    <p:extLst>
      <p:ext uri="{BB962C8B-B14F-4D97-AF65-F5344CB8AC3E}">
        <p14:creationId xmlns:p14="http://schemas.microsoft.com/office/powerpoint/2010/main" val="3952588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890A598-B7C7-495C-9C76-C6B239341764}" type="datetimeFigureOut">
              <a:rPr lang="en-CA" smtClean="0"/>
              <a:t>2022-04-28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730BE839-5178-4407-98AA-4D91CA66074C}" type="slidenum">
              <a:rPr lang="en-CA" smtClean="0"/>
              <a:t>‹#›</a:t>
            </a:fld>
            <a:endParaRPr lang="en-CA"/>
          </a:p>
        </p:txBody>
      </p:sp>
    </p:spTree>
    <p:extLst>
      <p:ext uri="{BB962C8B-B14F-4D97-AF65-F5344CB8AC3E}">
        <p14:creationId xmlns:p14="http://schemas.microsoft.com/office/powerpoint/2010/main" val="4127934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890A598-B7C7-495C-9C76-C6B239341764}" type="datetimeFigureOut">
              <a:rPr lang="en-CA" smtClean="0"/>
              <a:t>2022-04-28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730BE839-5178-4407-98AA-4D91CA66074C}" type="slidenum">
              <a:rPr lang="en-CA" smtClean="0"/>
              <a:t>‹#›</a:t>
            </a:fld>
            <a:endParaRPr lang="en-CA"/>
          </a:p>
        </p:txBody>
      </p:sp>
    </p:spTree>
    <p:extLst>
      <p:ext uri="{BB962C8B-B14F-4D97-AF65-F5344CB8AC3E}">
        <p14:creationId xmlns:p14="http://schemas.microsoft.com/office/powerpoint/2010/main" val="2351123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90A598-B7C7-495C-9C76-C6B239341764}" type="datetimeFigureOut">
              <a:rPr lang="en-CA" smtClean="0"/>
              <a:t>2022-04-28</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0BE839-5178-4407-98AA-4D91CA66074C}" type="slidenum">
              <a:rPr lang="en-CA" smtClean="0"/>
              <a:t>‹#›</a:t>
            </a:fld>
            <a:endParaRPr lang="en-CA"/>
          </a:p>
        </p:txBody>
      </p:sp>
    </p:spTree>
    <p:extLst>
      <p:ext uri="{BB962C8B-B14F-4D97-AF65-F5344CB8AC3E}">
        <p14:creationId xmlns:p14="http://schemas.microsoft.com/office/powerpoint/2010/main" val="27114394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hyperlink" Target="https://bit.ly/onlinebasicquiz1" TargetMode="External"/><Relationship Id="rId4" Type="http://schemas.openxmlformats.org/officeDocument/2006/relationships/hyperlink" Target="http://bit.ly/onlinebasicsquiz1"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hyperlink" Target="https://bit.ly/onlinebasicquiz2" TargetMode="External"/><Relationship Id="rId4" Type="http://schemas.openxmlformats.org/officeDocument/2006/relationships/hyperlink" Target="http://bit.ly/3394FUJ"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s://bit.ly/digitalsmartspoll" TargetMode="External"/><Relationship Id="rId4" Type="http://schemas.openxmlformats.org/officeDocument/2006/relationships/hyperlink" Target="http://bit.ly/359yN49"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O:\PROJECT WORKING FILES\DigitalSmarts 2018-22\Workshops\Design\03 jpgs\03_Explore Online Basics_en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0930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O:\PROJECT WORKING FILES\DigitalSmarts 2018-22\Workshops\Design\03 jpgs\03_Explore Online Basics_eng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37923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O:\PROJECT WORKING FILES\DigitalSmarts 2018-22\Workshops\Design\03 jpgs\03_Explore Online Basics_eng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45652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O:\PROJECT WORKING FILES\DigitalSmarts 2018-22\Workshops\Design\03 jpgs\03_Explore Online Basics_eng1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96401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O:\PROJECT WORKING FILES\DigitalSmarts 2018-22\Workshops\Design\03 jpgs\03_Explore Online Basics_eng1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6882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O:\PROJECT WORKING FILES\DigitalSmarts 2018-22\Workshops\Design\03 jpgs\03_Explore Online Basics_eng1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22143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O:\PROJECT WORKING FILES\DigitalSmarts 2018-22\Workshops\Design\03 jpgs\03_Explore Online Basics_eng1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77577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O:\PROJECT WORKING FILES\DigitalSmarts 2018-22\Workshops\Design\03 jpgs\03_Explore Online Basics_eng1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33016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O:\PROJECT WORKING FILES\DigitalSmarts 2018-22\Workshops\Design\03 jpgs\03_Explore Online Basics_eng1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51941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O:\PROJECT WORKING FILES\DigitalSmarts 2018-22\Workshops\Design\03 jpgs\03_Explore Online Basics_eng1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88774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O:\PROJECT WORKING FILES\DigitalSmarts 2018-22\Workshops\Design\03 jpgs\03_Explore Online Basics_eng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8837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PROJECT WORKING FILES\DigitalSmarts 2018-22\Workshops\Design\03 jpgs\03_Explore Online Basics_eng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9501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O:\PROJECT WORKING FILES\DigitalSmarts 2018-22\Workshops\Design\03 jpgs\03_Explore Online Basics_eng2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87031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O:\PROJECT WORKING FILES\DigitalSmarts 2018-22\Workshops\Design\03 jpgs\03_Explore Online Basics_eng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hlinkClick r:id="rId4"/>
          </p:cNvPr>
          <p:cNvSpPr/>
          <p:nvPr/>
        </p:nvSpPr>
        <p:spPr>
          <a:xfrm>
            <a:off x="2051720" y="3933056"/>
            <a:ext cx="5402056" cy="584775"/>
          </a:xfrm>
          <a:prstGeom prst="rect">
            <a:avLst/>
          </a:prstGeom>
        </p:spPr>
        <p:txBody>
          <a:bodyPr wrap="none">
            <a:spAutoFit/>
          </a:bodyPr>
          <a:lstStyle/>
          <a:p>
            <a:r>
              <a:rPr lang="en-CA" sz="3200" b="1" dirty="0">
                <a:solidFill>
                  <a:schemeClr val="bg1"/>
                </a:solidFill>
                <a:hlinkClick r:id="rId5">
                  <a:extLst>
                    <a:ext uri="{A12FA001-AC4F-418D-AE19-62706E023703}">
                      <ahyp:hlinkClr xmlns:ahyp="http://schemas.microsoft.com/office/drawing/2018/hyperlinkcolor" val="tx"/>
                    </a:ext>
                  </a:extLst>
                </a:hlinkClick>
              </a:rPr>
              <a:t>https://bit.ly/onlinebasicquiz1</a:t>
            </a:r>
            <a:endParaRPr lang="en-CA" sz="3200" b="1" dirty="0">
              <a:solidFill>
                <a:schemeClr val="bg1"/>
              </a:solidFill>
            </a:endParaRPr>
          </a:p>
        </p:txBody>
      </p:sp>
    </p:spTree>
    <p:extLst>
      <p:ext uri="{BB962C8B-B14F-4D97-AF65-F5344CB8AC3E}">
        <p14:creationId xmlns:p14="http://schemas.microsoft.com/office/powerpoint/2010/main" val="7091051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O:\PROJECT WORKING FILES\DigitalSmarts 2018-22\Workshops\Design\03 jpgs\03_Explore Online Basics_eng2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73933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O:\PROJECT WORKING FILES\DigitalSmarts 2018-22\Workshops\Design\03 jpgs\03_Explore Online Basics_eng2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06219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O:\PROJECT WORKING FILES\DigitalSmarts 2018-22\Workshops\Design\03 jpgs\03_Explore Online Basics_eng2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41977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O:\PROJECT WORKING FILES\DigitalSmarts 2018-22\Workshops\Design\03 jpgs\03_Explore Online Basics_eng2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12541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O:\PROJECT WORKING FILES\DigitalSmarts 2018-22\Workshops\Design\03 jpgs\03_Explore Online Basics_eng2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25877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O:\PROJECT WORKING FILES\DigitalSmarts 2018-22\Workshops\Design\03 jpgs\03_Explore Online Basics_eng2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2995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O:\PROJECT WORKING FILES\DigitalSmarts 2018-22\Workshops\Design\03 jpgs\03_Explore Online Basics_eng2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32088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O:\PROJECT WORKING FILES\DigitalSmarts 2018-22\Workshops\Design\03 jpgs\03_Explore Online Basics_eng2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1983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O:\PROJECT WORKING FILES\DigitalSmarts 2018-22\Workshops\Design\03 jpgs\03_Explore Online Basics_eng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90751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O:\PROJECT WORKING FILES\DigitalSmarts 2018-22\Workshops\Design\03 jpgs\03_Explore Online Basics_eng3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24373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O:\PROJECT WORKING FILES\DigitalSmarts 2018-22\Workshops\Design\03 jpgs\03_Explore Online Basics_eng3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32041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O:\PROJECT WORKING FILES\DigitalSmarts 2018-22\Workshops\Design\03 jpgs\03_Explore Online Basics_eng3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18937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O:\PROJECT WORKING FILES\DigitalSmarts 2018-22\Workshops\Design\03 jpgs\03_Explore Online Basics_eng3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68008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O:\PROJECT WORKING FILES\DigitalSmarts 2018-22\Workshops\Design\03 jpgs\03_Explore Online Basics_eng3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93520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O:\PROJECT WORKING FILES\DigitalSmarts 2018-22\Workshops\Design\03 jpgs\03_Explore Online Basics_eng3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10731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O:\PROJECT WORKING FILES\DigitalSmarts 2018-22\Workshops\Design\03 jpgs\03_Explore Online Basics_eng3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hlinkClick r:id="rId4"/>
          </p:cNvPr>
          <p:cNvSpPr/>
          <p:nvPr/>
        </p:nvSpPr>
        <p:spPr>
          <a:xfrm>
            <a:off x="1979713" y="3789040"/>
            <a:ext cx="6080870" cy="584775"/>
          </a:xfrm>
          <a:prstGeom prst="rect">
            <a:avLst/>
          </a:prstGeom>
        </p:spPr>
        <p:txBody>
          <a:bodyPr wrap="square">
            <a:spAutoFit/>
          </a:bodyPr>
          <a:lstStyle/>
          <a:p>
            <a:r>
              <a:rPr lang="en-CA" sz="3200" b="1" dirty="0">
                <a:solidFill>
                  <a:schemeClr val="bg1"/>
                </a:solidFill>
                <a:hlinkClick r:id="rId5">
                  <a:extLst>
                    <a:ext uri="{A12FA001-AC4F-418D-AE19-62706E023703}">
                      <ahyp:hlinkClr xmlns:ahyp="http://schemas.microsoft.com/office/drawing/2018/hyperlinkcolor" val="tx"/>
                    </a:ext>
                  </a:extLst>
                </a:hlinkClick>
              </a:rPr>
              <a:t>https://bit.ly/onlinebasicquiz2</a:t>
            </a:r>
            <a:endParaRPr lang="en-CA" sz="3200" b="1" dirty="0">
              <a:solidFill>
                <a:schemeClr val="bg1"/>
              </a:solidFill>
            </a:endParaRPr>
          </a:p>
        </p:txBody>
      </p:sp>
    </p:spTree>
    <p:extLst>
      <p:ext uri="{BB962C8B-B14F-4D97-AF65-F5344CB8AC3E}">
        <p14:creationId xmlns:p14="http://schemas.microsoft.com/office/powerpoint/2010/main" val="21406735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O:\PROJECT WORKING FILES\DigitalSmarts 2018-22\Workshops\Design\03 jpgs\03_Explore Online Basics_eng3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68240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O:\PROJECT WORKING FILES\DigitalSmarts 2018-22\Workshops\Design\03 jpgs\03_Explore Online Basics_eng3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26976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O:\PROJECT WORKING FILES\DigitalSmarts 2018-22\Workshops\Design\03 jpgs\03_Explore Online Basics_eng3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6726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O:\PROJECT WORKING FILES\DigitalSmarts 2018-22\Workshops\Design\03 jpgs\03_Explore Online Basics_eng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33228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O:\PROJECT WORKING FILES\DigitalSmarts 2018-22\Workshops\Design\03 jpgs\03_Explore Online Basics_eng4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50808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O:\PROJECT WORKING FILES\DigitalSmarts 2018-22\Workshops\Design\03 jpgs\03_Explore Online Basics_eng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8580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O:\PROJECT WORKING FILES\DigitalSmarts 2018-22\Workshops\Design\03 jpgs\03_Explore Online Basics_eng4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87053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O:\PROJECT WORKING FILES\DigitalSmarts 2018-22\Workshops\Design\03 jpgs\03_Explore Online Basics_eng4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78480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O:\PROJECT WORKING FILES\DigitalSmarts 2018-22\Workshops\Design\03 jpgs\03_Explore Online Basics_eng4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68437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O:\PROJECT WORKING FILES\DigitalSmarts 2018-22\Workshops\Design\03 jpgs\03_Explore Online Basics_eng4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7640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O:\PROJECT WORKING FILES\DigitalSmarts 2018-22\Workshops\Design\01 jpgs\01_discover online basics_eng4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52185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O:\PROJECT WORKING FILES\DigitalSmarts 2018-22\Workshops\Design\03 jpgs\03_Explore Online Basics_eng4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94039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O:\PROJECT WORKING FILES\DigitalSmarts 2018-22\Workshops\Design\03 jpgs\03_Explore Online Basics_eng4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83475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O:\PROJECT WORKING FILES\DigitalSmarts 2018-22\Workshops\Design\03 jpgs\03_Explore Online Basics_eng4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92119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O:\PROJECT WORKING FILES\DigitalSmarts 2018-22\Workshops\Design\03 jpgs\03_Explore Online Basics_eng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hlinkClick r:id="rId4"/>
            <a:extLst>
              <a:ext uri="{FF2B5EF4-FFF2-40B4-BE49-F238E27FC236}">
                <a16:creationId xmlns:a16="http://schemas.microsoft.com/office/drawing/2014/main" id="{F8E96409-28CE-48E6-AFA9-C8CFB09861C8}"/>
              </a:ext>
            </a:extLst>
          </p:cNvPr>
          <p:cNvSpPr/>
          <p:nvPr/>
        </p:nvSpPr>
        <p:spPr>
          <a:xfrm>
            <a:off x="323528" y="5517232"/>
            <a:ext cx="5423088" cy="584775"/>
          </a:xfrm>
          <a:prstGeom prst="rect">
            <a:avLst/>
          </a:prstGeom>
        </p:spPr>
        <p:txBody>
          <a:bodyPr wrap="none">
            <a:spAutoFit/>
          </a:bodyPr>
          <a:lstStyle/>
          <a:p>
            <a:r>
              <a:rPr lang="en-CA" sz="3200" b="1" dirty="0">
                <a:hlinkClick r:id="rId5">
                  <a:extLst>
                    <a:ext uri="{A12FA001-AC4F-418D-AE19-62706E023703}">
                      <ahyp:hlinkClr xmlns:ahyp="http://schemas.microsoft.com/office/drawing/2018/hyperlinkcolor" val="tx"/>
                    </a:ext>
                  </a:extLst>
                </a:hlinkClick>
              </a:rPr>
              <a:t>https://bit.ly/digitalsmartspoll</a:t>
            </a:r>
            <a:endParaRPr lang="en-CA" sz="3200" b="1" dirty="0"/>
          </a:p>
        </p:txBody>
      </p:sp>
    </p:spTree>
    <p:extLst>
      <p:ext uri="{BB962C8B-B14F-4D97-AF65-F5344CB8AC3E}">
        <p14:creationId xmlns:p14="http://schemas.microsoft.com/office/powerpoint/2010/main" val="4061540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O:\PROJECT WORKING FILES\DigitalSmarts 2018-22\Workshops\Design\practice sheet slides\generic slide eng and fr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7835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O:\PROJECT WORKING FILES\DigitalSmarts 2018-22\Workshops\Design\sponsor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52103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O:\PROJECT WORKING FILES\DigitalSmarts 2018-22\Workshops\Design\03 jpgs\03_Explore Online Basics_eng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49169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O:\PROJECT WORKING FILES\DigitalSmarts 2018-22\Workshops\Design\03 jpgs\03_Explore Online Basics_eng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68484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O:\PROJECT WORKING FILES\DigitalSmarts 2018-22\Workshops\Design\03 jpgs\03_Explore Online Basics_eng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72588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O:\PROJECT WORKING FILES\DigitalSmarts 2018-22\Workshops\Design\03 jpgs\03_Explore Online Basics_eng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180410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56dca45a9b1ad6e3e95f75b7e28fb469a769"/>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2803D7F5EB2B41BA438D2040BA2FA0" ma:contentTypeVersion="13" ma:contentTypeDescription="Create a new document." ma:contentTypeScope="" ma:versionID="f34a95ab6945260ca84d718144c04b91">
  <xsd:schema xmlns:xsd="http://www.w3.org/2001/XMLSchema" xmlns:xs="http://www.w3.org/2001/XMLSchema" xmlns:p="http://schemas.microsoft.com/office/2006/metadata/properties" xmlns:ns2="09982b69-d1b4-4831-86a7-b03f1b6185a5" xmlns:ns3="aa8731e9-4ee0-4bba-a30c-9641bf8f878e" targetNamespace="http://schemas.microsoft.com/office/2006/metadata/properties" ma:root="true" ma:fieldsID="32c0fc4d213b4d191ab3e4862034177c" ns2:_="" ns3:_="">
    <xsd:import namespace="09982b69-d1b4-4831-86a7-b03f1b6185a5"/>
    <xsd:import namespace="aa8731e9-4ee0-4bba-a30c-9641bf8f878e"/>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982b69-d1b4-4831-86a7-b03f1b6185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Length (seconds)" ma:internalName="MediaLengthInSeconds" ma:readOnly="true">
      <xsd:simpleType>
        <xsd:restriction base="dms:Unknown"/>
      </xsd:simpleType>
    </xsd:element>
    <xsd:element name="MediaServiceDateTaken" ma:index="11" nillable="true" ma:displayName="MediaServiceDateTaken" ma:hidden="true" ma:internalName="MediaServiceDateTaken"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a8731e9-4ee0-4bba-a30c-9641bf8f878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BCCF188-A90F-44A6-A1E5-DFE78FC8845B}">
  <ds:schemaRefs>
    <ds:schemaRef ds:uri="http://schemas.microsoft.com/sharepoint/v3/contenttype/forms"/>
  </ds:schemaRefs>
</ds:datastoreItem>
</file>

<file path=customXml/itemProps2.xml><?xml version="1.0" encoding="utf-8"?>
<ds:datastoreItem xmlns:ds="http://schemas.openxmlformats.org/officeDocument/2006/customXml" ds:itemID="{6CBA0584-5FE5-4DA4-9723-88827A69CE66}">
  <ds:schemaRefs>
    <ds:schemaRef ds:uri="http://schemas.microsoft.com/office/2006/documentManagement/types"/>
    <ds:schemaRef ds:uri="aa8731e9-4ee0-4bba-a30c-9641bf8f878e"/>
    <ds:schemaRef ds:uri="http://purl.org/dc/terms/"/>
    <ds:schemaRef ds:uri="http://schemas.openxmlformats.org/package/2006/metadata/core-properties"/>
    <ds:schemaRef ds:uri="http://www.w3.org/XML/1998/namespace"/>
    <ds:schemaRef ds:uri="http://schemas.microsoft.com/office/infopath/2007/PartnerControls"/>
    <ds:schemaRef ds:uri="http://schemas.microsoft.com/office/2006/metadata/properties"/>
    <ds:schemaRef ds:uri="09982b69-d1b4-4831-86a7-b03f1b6185a5"/>
    <ds:schemaRef ds:uri="http://purl.org/dc/elements/1.1/"/>
    <ds:schemaRef ds:uri="http://purl.org/dc/dcmitype/"/>
  </ds:schemaRefs>
</ds:datastoreItem>
</file>

<file path=customXml/itemProps3.xml><?xml version="1.0" encoding="utf-8"?>
<ds:datastoreItem xmlns:ds="http://schemas.openxmlformats.org/officeDocument/2006/customXml" ds:itemID="{2F9A2A26-5621-4A22-9B3F-F35FB9B7D4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9982b69-d1b4-4831-86a7-b03f1b6185a5"/>
    <ds:schemaRef ds:uri="aa8731e9-4ee0-4bba-a30c-9641bf8f87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14159</TotalTime>
  <Words>3458</Words>
  <Application>Microsoft Office PowerPoint</Application>
  <PresentationFormat>On-screen Show (4:3)</PresentationFormat>
  <Paragraphs>285</Paragraphs>
  <Slides>51</Slides>
  <Notes>51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51</vt:i4>
      </vt:variant>
    </vt:vector>
  </HeadingPairs>
  <TitlesOfParts>
    <vt:vector size="54"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Johnson</dc:creator>
  <cp:lastModifiedBy>Julia Ladouceur</cp:lastModifiedBy>
  <cp:revision>85</cp:revision>
  <cp:lastPrinted>2019-10-17T13:07:40Z</cp:lastPrinted>
  <dcterms:created xsi:type="dcterms:W3CDTF">2019-05-22T16:49:05Z</dcterms:created>
  <dcterms:modified xsi:type="dcterms:W3CDTF">2022-04-29T14:17:55Z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36769900</vt:r8>
  </property>
  <property fmtid="{D5CDD505-2E9C-101B-9397-08002B2CF9AE}" pid="3" name="ContentTypeId">
    <vt:lpwstr>0x010100BC2803D7F5EB2B41BA438D2040BA2FA0</vt:lpwstr>
  </property>
</Properties>
</file>