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2"/>
  </p:notesMasterIdLst>
  <p:sldIdLst>
    <p:sldId id="295" r:id="rId5"/>
    <p:sldId id="296" r:id="rId6"/>
    <p:sldId id="297" r:id="rId7"/>
    <p:sldId id="299" r:id="rId8"/>
    <p:sldId id="270" r:id="rId9"/>
    <p:sldId id="269" r:id="rId10"/>
    <p:sldId id="271" r:id="rId11"/>
    <p:sldId id="386" r:id="rId12"/>
    <p:sldId id="387" r:id="rId13"/>
    <p:sldId id="388" r:id="rId14"/>
    <p:sldId id="389" r:id="rId15"/>
    <p:sldId id="273" r:id="rId16"/>
    <p:sldId id="318" r:id="rId17"/>
    <p:sldId id="361" r:id="rId18"/>
    <p:sldId id="335" r:id="rId19"/>
    <p:sldId id="338" r:id="rId20"/>
    <p:sldId id="272" r:id="rId21"/>
    <p:sldId id="355" r:id="rId22"/>
    <p:sldId id="356" r:id="rId23"/>
    <p:sldId id="358" r:id="rId24"/>
    <p:sldId id="357" r:id="rId25"/>
    <p:sldId id="391" r:id="rId26"/>
    <p:sldId id="351" r:id="rId27"/>
    <p:sldId id="359" r:id="rId28"/>
    <p:sldId id="365" r:id="rId29"/>
    <p:sldId id="343" r:id="rId30"/>
    <p:sldId id="345" r:id="rId31"/>
    <p:sldId id="366" r:id="rId32"/>
    <p:sldId id="346" r:id="rId33"/>
    <p:sldId id="367" r:id="rId34"/>
    <p:sldId id="368" r:id="rId35"/>
    <p:sldId id="383" r:id="rId36"/>
    <p:sldId id="369" r:id="rId37"/>
    <p:sldId id="372" r:id="rId38"/>
    <p:sldId id="370" r:id="rId39"/>
    <p:sldId id="371" r:id="rId40"/>
    <p:sldId id="256" r:id="rId41"/>
    <p:sldId id="257" r:id="rId42"/>
    <p:sldId id="258" r:id="rId43"/>
    <p:sldId id="260" r:id="rId44"/>
    <p:sldId id="259" r:id="rId45"/>
    <p:sldId id="261" r:id="rId46"/>
    <p:sldId id="262" r:id="rId47"/>
    <p:sldId id="263" r:id="rId48"/>
    <p:sldId id="380" r:id="rId49"/>
    <p:sldId id="360" r:id="rId50"/>
    <p:sldId id="274" r:id="rId51"/>
    <p:sldId id="315" r:id="rId52"/>
    <p:sldId id="390" r:id="rId53"/>
    <p:sldId id="316" r:id="rId54"/>
    <p:sldId id="330" r:id="rId55"/>
    <p:sldId id="275" r:id="rId56"/>
    <p:sldId id="329" r:id="rId57"/>
    <p:sldId id="378" r:id="rId58"/>
    <p:sldId id="354" r:id="rId59"/>
    <p:sldId id="321" r:id="rId60"/>
    <p:sldId id="381" r:id="rId61"/>
    <p:sldId id="379" r:id="rId62"/>
    <p:sldId id="288" r:id="rId63"/>
    <p:sldId id="289" r:id="rId64"/>
    <p:sldId id="290" r:id="rId65"/>
    <p:sldId id="384" r:id="rId66"/>
    <p:sldId id="291" r:id="rId67"/>
    <p:sldId id="292" r:id="rId68"/>
    <p:sldId id="293" r:id="rId69"/>
    <p:sldId id="385" r:id="rId70"/>
    <p:sldId id="382" r:id="rId71"/>
  </p:sldIdLst>
  <p:sldSz cx="9144000" cy="6858000" type="screen4x3"/>
  <p:notesSz cx="7315200" cy="9601200"/>
  <p:custDataLst>
    <p:tags r:id="rId7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5F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62" autoAdjust="0"/>
    <p:restoredTop sz="65634" autoAdjust="0"/>
  </p:normalViewPr>
  <p:slideViewPr>
    <p:cSldViewPr>
      <p:cViewPr varScale="1">
        <p:scale>
          <a:sx n="53" d="100"/>
          <a:sy n="53" d="100"/>
        </p:scale>
        <p:origin x="2467" y="58"/>
      </p:cViewPr>
      <p:guideLst>
        <p:guide orient="horz" pos="2160"/>
        <p:guide pos="2880"/>
      </p:guideLst>
    </p:cSldViewPr>
  </p:slideViewPr>
  <p:outlineViewPr>
    <p:cViewPr>
      <p:scale>
        <a:sx n="33" d="100"/>
        <a:sy n="33" d="100"/>
      </p:scale>
      <p:origin x="0" y="2982"/>
    </p:cViewPr>
  </p:outlineViewPr>
  <p:notesTextViewPr>
    <p:cViewPr>
      <p:scale>
        <a:sx n="125" d="100"/>
        <a:sy n="125" d="100"/>
      </p:scale>
      <p:origin x="0" y="0"/>
    </p:cViewPr>
  </p:notesTextViewPr>
  <p:sorterViewPr>
    <p:cViewPr>
      <p:scale>
        <a:sx n="100" d="100"/>
        <a:sy n="100" d="100"/>
      </p:scale>
      <p:origin x="0" y="0"/>
    </p:cViewPr>
  </p:sorterViewPr>
  <p:notesViewPr>
    <p:cSldViewPr>
      <p:cViewPr varScale="1">
        <p:scale>
          <a:sx n="60" d="100"/>
          <a:sy n="60" d="100"/>
        </p:scale>
        <p:origin x="3101" y="53"/>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tags" Target="tags/tag1.xml"/><Relationship Id="rId7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Ladouceur" userId="e310b842-ce3a-4ef8-b271-c269c87bdd4c" providerId="ADAL" clId="{4D05B53E-04DD-4FEF-9C25-76C2731353C4}"/>
  </pc:docChgLst>
  <pc:docChgLst>
    <pc:chgData name="Julia Ladouceur" userId="e310b842-ce3a-4ef8-b271-c269c87bdd4c" providerId="ADAL" clId="{EBBB08DB-F114-4743-9966-1BDC146AB581}"/>
    <pc:docChg chg="modSld">
      <pc:chgData name="Julia Ladouceur" userId="e310b842-ce3a-4ef8-b271-c269c87bdd4c" providerId="ADAL" clId="{EBBB08DB-F114-4743-9966-1BDC146AB581}" dt="2022-04-29T14:00:52.951" v="86" actId="1076"/>
      <pc:docMkLst>
        <pc:docMk/>
      </pc:docMkLst>
      <pc:sldChg chg="modSp modNotesTx">
        <pc:chgData name="Julia Ladouceur" userId="e310b842-ce3a-4ef8-b271-c269c87bdd4c" providerId="ADAL" clId="{EBBB08DB-F114-4743-9966-1BDC146AB581}" dt="2022-04-29T13:41:50.067" v="81" actId="20577"/>
        <pc:sldMkLst>
          <pc:docMk/>
          <pc:sldMk cId="3593134798" sldId="299"/>
        </pc:sldMkLst>
        <pc:spChg chg="mod">
          <ac:chgData name="Julia Ladouceur" userId="e310b842-ce3a-4ef8-b271-c269c87bdd4c" providerId="ADAL" clId="{EBBB08DB-F114-4743-9966-1BDC146AB581}" dt="2022-04-28T16:42:44.346" v="39" actId="207"/>
          <ac:spMkLst>
            <pc:docMk/>
            <pc:sldMk cId="3593134798" sldId="299"/>
            <ac:spMk id="5" creationId="{0777D80A-C22A-439E-A5CB-A9B04ECFCD37}"/>
          </ac:spMkLst>
        </pc:spChg>
      </pc:sldChg>
      <pc:sldChg chg="modSp">
        <pc:chgData name="Julia Ladouceur" userId="e310b842-ce3a-4ef8-b271-c269c87bdd4c" providerId="ADAL" clId="{EBBB08DB-F114-4743-9966-1BDC146AB581}" dt="2022-04-29T14:00:52.951" v="86" actId="1076"/>
        <pc:sldMkLst>
          <pc:docMk/>
          <pc:sldMk cId="1969038675" sldId="380"/>
        </pc:sldMkLst>
        <pc:spChg chg="mod">
          <ac:chgData name="Julia Ladouceur" userId="e310b842-ce3a-4ef8-b271-c269c87bdd4c" providerId="ADAL" clId="{EBBB08DB-F114-4743-9966-1BDC146AB581}" dt="2022-04-29T14:00:52.951" v="86" actId="1076"/>
          <ac:spMkLst>
            <pc:docMk/>
            <pc:sldMk cId="1969038675" sldId="380"/>
            <ac:spMk id="3" creationId="{81B8461D-CBAB-4F17-B72F-24D267BFB222}"/>
          </ac:spMkLst>
        </pc:spChg>
      </pc:sldChg>
      <pc:sldChg chg="modSp">
        <pc:chgData name="Julia Ladouceur" userId="e310b842-ce3a-4ef8-b271-c269c87bdd4c" providerId="ADAL" clId="{EBBB08DB-F114-4743-9966-1BDC146AB581}" dt="2022-04-29T13:44:25.333" v="83" actId="207"/>
        <pc:sldMkLst>
          <pc:docMk/>
          <pc:sldMk cId="2644832351" sldId="381"/>
        </pc:sldMkLst>
        <pc:spChg chg="mod">
          <ac:chgData name="Julia Ladouceur" userId="e310b842-ce3a-4ef8-b271-c269c87bdd4c" providerId="ADAL" clId="{EBBB08DB-F114-4743-9966-1BDC146AB581}" dt="2022-04-29T13:44:25.333" v="83" actId="207"/>
          <ac:spMkLst>
            <pc:docMk/>
            <pc:sldMk cId="2644832351" sldId="381"/>
            <ac:spMk id="3" creationId="{9626826B-3856-401F-917F-5177BCC9D05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3" tIns="48332" rIns="96663" bIns="48332" rtlCol="0"/>
          <a:lstStyle>
            <a:lvl1pPr algn="l">
              <a:defRPr sz="1300"/>
            </a:lvl1pPr>
          </a:lstStyle>
          <a:p>
            <a:endParaRPr lang="en-CA" dirty="0"/>
          </a:p>
        </p:txBody>
      </p:sp>
      <p:sp>
        <p:nvSpPr>
          <p:cNvPr id="3" name="Date Placeholder 2"/>
          <p:cNvSpPr>
            <a:spLocks noGrp="1"/>
          </p:cNvSpPr>
          <p:nvPr>
            <p:ph type="dt" idx="1"/>
          </p:nvPr>
        </p:nvSpPr>
        <p:spPr>
          <a:xfrm>
            <a:off x="4143588" y="0"/>
            <a:ext cx="3169920" cy="480060"/>
          </a:xfrm>
          <a:prstGeom prst="rect">
            <a:avLst/>
          </a:prstGeom>
        </p:spPr>
        <p:txBody>
          <a:bodyPr vert="horz" lIns="96663" tIns="48332" rIns="96663" bIns="48332" rtlCol="0"/>
          <a:lstStyle>
            <a:lvl1pPr algn="r">
              <a:defRPr sz="1300"/>
            </a:lvl1pPr>
          </a:lstStyle>
          <a:p>
            <a:fld id="{24817596-0A4C-448B-83C0-C87BC1022655}" type="datetimeFigureOut">
              <a:rPr lang="en-CA" smtClean="0"/>
              <a:t>2022-04-28</a:t>
            </a:fld>
            <a:endParaRPr lang="en-CA" dirty="0"/>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63" tIns="48332" rIns="96663" bIns="48332" rtlCol="0" anchor="ctr"/>
          <a:lstStyle/>
          <a:p>
            <a:endParaRPr lang="en-CA" dirty="0"/>
          </a:p>
        </p:txBody>
      </p:sp>
      <p:sp>
        <p:nvSpPr>
          <p:cNvPr id="5" name="Notes Placeholder 4"/>
          <p:cNvSpPr>
            <a:spLocks noGrp="1"/>
          </p:cNvSpPr>
          <p:nvPr>
            <p:ph type="body" sz="quarter" idx="3"/>
          </p:nvPr>
        </p:nvSpPr>
        <p:spPr>
          <a:xfrm>
            <a:off x="731521" y="4560571"/>
            <a:ext cx="5852160" cy="4320540"/>
          </a:xfrm>
          <a:prstGeom prst="rect">
            <a:avLst/>
          </a:prstGeom>
        </p:spPr>
        <p:txBody>
          <a:bodyPr vert="horz" lIns="96663" tIns="48332" rIns="96663" bIns="4833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
        <p:nvSpPr>
          <p:cNvPr id="7" name="Slide Number Placeholder 6"/>
          <p:cNvSpPr>
            <a:spLocks noGrp="1"/>
          </p:cNvSpPr>
          <p:nvPr>
            <p:ph type="sldNum" sz="quarter" idx="5"/>
          </p:nvPr>
        </p:nvSpPr>
        <p:spPr>
          <a:xfrm>
            <a:off x="4143588" y="9119473"/>
            <a:ext cx="3169920" cy="480060"/>
          </a:xfrm>
          <a:prstGeom prst="rect">
            <a:avLst/>
          </a:prstGeom>
        </p:spPr>
        <p:txBody>
          <a:bodyPr vert="horz" lIns="96663" tIns="48332" rIns="96663" bIns="48332" rtlCol="0" anchor="b"/>
          <a:lstStyle>
            <a:lvl1pPr algn="r">
              <a:defRPr sz="1100"/>
            </a:lvl1pPr>
          </a:lstStyle>
          <a:p>
            <a:fld id="{0B06FBF4-DAE3-44EA-A1DD-E1B4CDE3A022}" type="slidenum">
              <a:rPr lang="en-CA" smtClean="0"/>
              <a:pPr/>
              <a:t>‹#›</a:t>
            </a:fld>
            <a:endParaRPr lang="en-CA" dirty="0"/>
          </a:p>
        </p:txBody>
      </p:sp>
    </p:spTree>
    <p:extLst>
      <p:ext uri="{BB962C8B-B14F-4D97-AF65-F5344CB8AC3E}">
        <p14:creationId xmlns:p14="http://schemas.microsoft.com/office/powerpoint/2010/main" val="412288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b="0" dirty="0"/>
              <a:t>Welcome</a:t>
            </a:r>
            <a:r>
              <a:rPr lang="en-CA" b="0" baseline="0" dirty="0"/>
              <a:t> to our session on exploring digital parenting</a:t>
            </a:r>
            <a:r>
              <a:rPr lang="en-CA" b="0" baseline="0" dirty="0">
                <a:solidFill>
                  <a:schemeClr val="tx1"/>
                </a:solidFill>
              </a:rPr>
              <a:t>.</a:t>
            </a:r>
            <a:endParaRPr lang="en-CA" baseline="0" dirty="0">
              <a:solidFill>
                <a:srgbClr val="FF0000"/>
              </a:solidFill>
            </a:endParaRPr>
          </a:p>
          <a:p>
            <a:pPr defTabSz="966630">
              <a:defRPr/>
            </a:pPr>
            <a:endParaRPr lang="en-CA" baseline="0" dirty="0"/>
          </a:p>
          <a:p>
            <a:pPr defTabSz="966630">
              <a:defRPr/>
            </a:pPr>
            <a:r>
              <a:rPr lang="en-CA" baseline="0" dirty="0"/>
              <a:t>We’re going to have some time for questions at the end, but I’d also like to invite you to just raise your hand any time you have a question along the way. </a:t>
            </a:r>
          </a:p>
          <a:p>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1</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6431906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 feel comfortable, you can tell your kids about ways of “safer sexting” like hiding or covering their faces or other identifying features. </a:t>
            </a:r>
          </a:p>
          <a:p>
            <a:endParaRPr lang="en-CA" dirty="0"/>
          </a:p>
          <a:p>
            <a:r>
              <a:rPr lang="en-CA" dirty="0"/>
              <a:t>What really matters, though, is that that they know not to respond to </a:t>
            </a:r>
            <a:r>
              <a:rPr lang="en-CA" i="1" dirty="0"/>
              <a:t>pressure </a:t>
            </a:r>
            <a:r>
              <a:rPr lang="en-CA" dirty="0"/>
              <a:t>other people </a:t>
            </a:r>
            <a:r>
              <a:rPr lang="en-CA" i="0" dirty="0"/>
              <a:t>to send a sext. Encourage them to think about the difference between being liked for who you are and being popular, and tell them that they should never share anything online that they don’t want to.</a:t>
            </a:r>
            <a:r>
              <a:rPr lang="en-CA" dirty="0"/>
              <a:t> </a:t>
            </a:r>
            <a:endParaRPr lang="en-CA" i="0" dirty="0">
              <a:cs typeface="Calibri"/>
            </a:endParaRPr>
          </a:p>
          <a:p>
            <a:endParaRPr lang="en-CA" i="0" dirty="0"/>
          </a:p>
          <a:p>
            <a:r>
              <a:rPr lang="en-CA" i="0" dirty="0"/>
              <a:t>And, of course, tell them to come to you if anything goes wrong. There are things that can be done if a sext gets seen by unwanted eyes – we’ll come back to that later in the workshop.</a:t>
            </a:r>
          </a:p>
          <a:p>
            <a:endParaRPr lang="en-CA" i="0" dirty="0"/>
          </a:p>
          <a:p>
            <a:endParaRPr lang="en-CA" i="0" dirty="0"/>
          </a:p>
          <a:p>
            <a:endParaRPr lang="en-CA" i="0" dirty="0"/>
          </a:p>
          <a:p>
            <a:r>
              <a:rPr lang="en-CA" i="1" dirty="0"/>
              <a:t>Photo by Polina </a:t>
            </a:r>
            <a:r>
              <a:rPr lang="en-CA" i="1" dirty="0" err="1"/>
              <a:t>Tankilevitch</a:t>
            </a:r>
            <a:r>
              <a:rPr lang="en-CA" i="1" dirty="0"/>
              <a:t> from </a:t>
            </a:r>
            <a:r>
              <a:rPr lang="en-CA" i="1" dirty="0" err="1"/>
              <a:t>Pexels</a:t>
            </a:r>
            <a:endParaRPr lang="en-CA" i="1" dirty="0"/>
          </a:p>
        </p:txBody>
      </p:sp>
      <p:sp>
        <p:nvSpPr>
          <p:cNvPr id="4" name="Slide Number Placeholder 3"/>
          <p:cNvSpPr>
            <a:spLocks noGrp="1"/>
          </p:cNvSpPr>
          <p:nvPr>
            <p:ph type="sldNum" sz="quarter" idx="5"/>
          </p:nvPr>
        </p:nvSpPr>
        <p:spPr/>
        <p:txBody>
          <a:bodyPr/>
          <a:lstStyle/>
          <a:p>
            <a:fld id="{0B06FBF4-DAE3-44EA-A1DD-E1B4CDE3A022}" type="slidenum">
              <a:rPr lang="en-CA" smtClean="0"/>
              <a:pPr/>
              <a:t>10</a:t>
            </a:fld>
            <a:endParaRPr lang="en-CA" dirty="0"/>
          </a:p>
        </p:txBody>
      </p:sp>
      <p:sp>
        <p:nvSpPr>
          <p:cNvPr id="5" name="Footer Placeholder 5">
            <a:extLst>
              <a:ext uri="{FF2B5EF4-FFF2-40B4-BE49-F238E27FC236}">
                <a16:creationId xmlns:a16="http://schemas.microsoft.com/office/drawing/2014/main" id="{FECCBE91-CFB2-4E25-B84B-DF89415B6111}"/>
              </a:ext>
            </a:extLst>
          </p:cNvPr>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8094821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What’s more important than talking to kids about </a:t>
            </a:r>
            <a:r>
              <a:rPr lang="en-CA" i="1" dirty="0"/>
              <a:t>sending </a:t>
            </a:r>
            <a:r>
              <a:rPr lang="en-CA" i="0" dirty="0"/>
              <a:t>sexts, though, is talking to them about </a:t>
            </a:r>
            <a:r>
              <a:rPr lang="en-CA" i="1" dirty="0"/>
              <a:t>sharing </a:t>
            </a:r>
            <a:r>
              <a:rPr lang="en-CA" i="0" dirty="0"/>
              <a:t>sexts. While sending sexts isn’t usually a good idea, it doesn’t do any harm so long as they’re not being used to harass someone. The harm comes when somebody shares a sext without the consent of the original sender.</a:t>
            </a:r>
          </a:p>
          <a:p>
            <a:endParaRPr lang="en-CA" i="0" dirty="0"/>
          </a:p>
          <a:p>
            <a:r>
              <a:rPr lang="en-CA" i="0" dirty="0"/>
              <a:t>The problem is that a lot of kids believe that it’s the sender’s fault if sexts get shared, or that if a sext has already been shared there’s no harm in sharing it again.</a:t>
            </a:r>
          </a:p>
          <a:p>
            <a:endParaRPr lang="en-CA" i="0" dirty="0"/>
          </a:p>
          <a:p>
            <a:r>
              <a:rPr lang="en-CA" i="0" dirty="0"/>
              <a:t>Kids who believe in excuses like there are five times as likely to share a sext than those who don’t.</a:t>
            </a:r>
          </a:p>
          <a:p>
            <a:endParaRPr lang="en-CA" i="0" dirty="0"/>
          </a:p>
          <a:p>
            <a:r>
              <a:rPr lang="en-CA" i="0" dirty="0"/>
              <a:t>That’s why we need to make sure our kids know that there’s never any excuse for sharing sexts unless the person who sent them has clearly told you they don’t mind.</a:t>
            </a:r>
          </a:p>
          <a:p>
            <a:endParaRPr lang="en-CA" i="0" dirty="0"/>
          </a:p>
          <a:p>
            <a:r>
              <a:rPr lang="en-CA" i="0" dirty="0"/>
              <a:t>These short </a:t>
            </a:r>
            <a:r>
              <a:rPr lang="en-CA" i="0" dirty="0" err="1"/>
              <a:t>MediaSmarts</a:t>
            </a:r>
            <a:r>
              <a:rPr lang="en-CA" i="0" dirty="0"/>
              <a:t> videos are a quick, funny way to get the conversation started.</a:t>
            </a:r>
            <a:endParaRPr lang="en-CA" dirty="0"/>
          </a:p>
        </p:txBody>
      </p:sp>
      <p:sp>
        <p:nvSpPr>
          <p:cNvPr id="4" name="Slide Number Placeholder 3"/>
          <p:cNvSpPr>
            <a:spLocks noGrp="1"/>
          </p:cNvSpPr>
          <p:nvPr>
            <p:ph type="sldNum" sz="quarter" idx="5"/>
          </p:nvPr>
        </p:nvSpPr>
        <p:spPr/>
        <p:txBody>
          <a:bodyPr/>
          <a:lstStyle/>
          <a:p>
            <a:fld id="{0B06FBF4-DAE3-44EA-A1DD-E1B4CDE3A022}" type="slidenum">
              <a:rPr lang="en-CA" smtClean="0"/>
              <a:pPr/>
              <a:t>11</a:t>
            </a:fld>
            <a:endParaRPr lang="en-CA" dirty="0"/>
          </a:p>
        </p:txBody>
      </p:sp>
      <p:sp>
        <p:nvSpPr>
          <p:cNvPr id="5" name="Footer Placeholder 5">
            <a:extLst>
              <a:ext uri="{FF2B5EF4-FFF2-40B4-BE49-F238E27FC236}">
                <a16:creationId xmlns:a16="http://schemas.microsoft.com/office/drawing/2014/main" id="{8CA54E2B-9365-4B3C-9602-F7F671C6D4D9}"/>
              </a:ext>
            </a:extLst>
          </p:cNvPr>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750196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8876" y="4498166"/>
            <a:ext cx="5852160" cy="4320540"/>
          </a:xfrm>
        </p:spPr>
        <p:txBody>
          <a:bodyPr/>
          <a:lstStyle/>
          <a:p>
            <a:pPr defTabSz="966630">
              <a:defRPr/>
            </a:pPr>
            <a:r>
              <a:rPr lang="en-CA" dirty="0"/>
              <a:t>The single most important thing is to openly</a:t>
            </a:r>
            <a:r>
              <a:rPr lang="en-CA" dirty="0">
                <a:solidFill>
                  <a:srgbClr val="FF0000"/>
                </a:solidFill>
              </a:rPr>
              <a:t> </a:t>
            </a:r>
            <a:r>
              <a:rPr lang="en-CA" dirty="0"/>
              <a:t>talk to your kids about what they do online.</a:t>
            </a:r>
          </a:p>
          <a:p>
            <a:pPr defTabSz="966630">
              <a:defRPr/>
            </a:pPr>
            <a:endParaRPr lang="en-CA" dirty="0"/>
          </a:p>
          <a:p>
            <a:pPr defTabSz="966630">
              <a:defRPr/>
            </a:pPr>
            <a:r>
              <a:rPr lang="en-CA" dirty="0"/>
              <a:t>Don't wait until things have already gone wrong. As soon as they start using internet devices you need to talk to them about how you expect them to behave and what to do if things go wrong.</a:t>
            </a:r>
          </a:p>
          <a:p>
            <a:pPr defTabSz="966630">
              <a:defRPr/>
            </a:pPr>
            <a:endParaRPr lang="en-CA" dirty="0"/>
          </a:p>
          <a:p>
            <a:pPr defTabSz="966630">
              <a:defRPr/>
            </a:pPr>
            <a:r>
              <a:rPr lang="en-CA" dirty="0"/>
              <a:t>Once you’ve started the conversation, keep it going. New issues will come up, your kids will start doing different things, and they’ll start to push boundaries, so you have to check in with them regularly.</a:t>
            </a:r>
          </a:p>
          <a:p>
            <a:pPr defTabSz="966630">
              <a:defRPr/>
            </a:pPr>
            <a:endParaRPr lang="en-CA" dirty="0"/>
          </a:p>
          <a:p>
            <a:pPr defTabSz="966630">
              <a:defRPr/>
            </a:pPr>
            <a:endParaRPr lang="en-CA"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12</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4183874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When you talk to your kids, don’t try to scare them into staying safe. </a:t>
            </a:r>
          </a:p>
          <a:p>
            <a:endParaRPr lang="en-CA" dirty="0"/>
          </a:p>
          <a:p>
            <a:r>
              <a:rPr lang="en-CA" dirty="0"/>
              <a:t>Whether you’re trying to scare them with what might happen if they do something wrong, or with what </a:t>
            </a:r>
            <a:r>
              <a:rPr lang="en-CA" i="1" dirty="0"/>
              <a:t>you </a:t>
            </a:r>
            <a:r>
              <a:rPr lang="en-CA" dirty="0"/>
              <a:t>will do to them if they do something wrong, “scare tactics” don’t usually convince kids --- especially teens. </a:t>
            </a:r>
          </a:p>
          <a:p>
            <a:endParaRPr lang="en-CA" dirty="0"/>
          </a:p>
          <a:p>
            <a:r>
              <a:rPr lang="en-CA" dirty="0"/>
              <a:t>Doing that can also make them think that some bad behaviours are more common than they really are.</a:t>
            </a:r>
          </a:p>
          <a:p>
            <a:endParaRPr lang="en-CA" dirty="0"/>
          </a:p>
          <a:p>
            <a:r>
              <a:rPr lang="en-CA" dirty="0"/>
              <a:t>It can also keep your kids from coming to you if they need help.</a:t>
            </a:r>
          </a:p>
        </p:txBody>
      </p:sp>
      <p:sp>
        <p:nvSpPr>
          <p:cNvPr id="4" name="Slide Number Placeholder 3"/>
          <p:cNvSpPr>
            <a:spLocks noGrp="1"/>
          </p:cNvSpPr>
          <p:nvPr>
            <p:ph type="sldNum" sz="quarter" idx="10"/>
          </p:nvPr>
        </p:nvSpPr>
        <p:spPr/>
        <p:txBody>
          <a:bodyPr/>
          <a:lstStyle/>
          <a:p>
            <a:fld id="{0B06FBF4-DAE3-44EA-A1DD-E1B4CDE3A022}" type="slidenum">
              <a:rPr lang="en-CA" smtClean="0"/>
              <a:t>13</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263270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Instead, think of your kids' online lives as being like their school or the playground. </a:t>
            </a:r>
          </a:p>
          <a:p>
            <a:endParaRPr lang="en-CA" dirty="0"/>
          </a:p>
          <a:p>
            <a:r>
              <a:rPr lang="en-CA" dirty="0"/>
              <a:t>For example - you probably know the names of your kids’ friends and you also talk to them about what’s happening in their class.</a:t>
            </a:r>
          </a:p>
          <a:p>
            <a:endParaRPr lang="en-CA" dirty="0"/>
          </a:p>
          <a:p>
            <a:r>
              <a:rPr lang="en-CA" dirty="0"/>
              <a:t>The same should be true of their online lives. The more you talk about what they do, the easier it’ll be.</a:t>
            </a:r>
          </a:p>
          <a:p>
            <a:endParaRPr lang="en-CA" dirty="0"/>
          </a:p>
          <a:p>
            <a:r>
              <a:rPr lang="en-CA" dirty="0"/>
              <a:t>If you start early, they’ll be more willing to keep talking to you once they’re in their teens.</a:t>
            </a:r>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14</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3042218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Try to keep your talk positive. You want to understand what things your kids are doing online, and what’s exciting about it to them, so you can ask them to show you some cool things they’ve been doing online.</a:t>
            </a:r>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15</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58690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You may not feel like a tech expert, but don’t assume that your kids are either.</a:t>
            </a:r>
          </a:p>
          <a:p>
            <a:pPr defTabSz="966630">
              <a:defRPr/>
            </a:pPr>
            <a:endParaRPr lang="en-CA" dirty="0"/>
          </a:p>
          <a:p>
            <a:pPr defTabSz="966630">
              <a:defRPr/>
            </a:pPr>
            <a:r>
              <a:rPr lang="en-CA" dirty="0"/>
              <a:t>They do learn new things quickly when they first start using them, but that doesn’t mean they understand everything. A lot of times kids learn just enough to do what they want, but they may not know what to do if things go wrong.</a:t>
            </a:r>
          </a:p>
          <a:p>
            <a:pPr defTabSz="966630">
              <a:defRPr/>
            </a:pPr>
            <a:endParaRPr lang="en-CA" dirty="0"/>
          </a:p>
          <a:p>
            <a:pPr defTabSz="966630">
              <a:defRPr/>
            </a:pPr>
            <a:r>
              <a:rPr lang="en-CA" dirty="0"/>
              <a:t>They also don’t always know how to deal with their feelings or handle problems with their friends. This can be extra hard online, where you can’t see or hear the people you’re talking to.</a:t>
            </a:r>
          </a:p>
          <a:p>
            <a:pPr defTabSz="966630">
              <a:defRPr/>
            </a:pPr>
            <a:endParaRPr lang="en-CA" dirty="0"/>
          </a:p>
          <a:p>
            <a:pPr defTabSz="966630">
              <a:defRPr/>
            </a:pPr>
            <a:r>
              <a:rPr lang="en-CA" dirty="0"/>
              <a:t>That’s just one of the ways in which they need the guidance and support that kids have always needed from parents.</a:t>
            </a:r>
          </a:p>
          <a:p>
            <a:pPr defTabSz="966630">
              <a:defRPr/>
            </a:pPr>
            <a:endParaRPr lang="en-CA"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16</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4114610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What your kids are watching, playing, and doing online is a big part of the person they're turning into, and their online lives can be just as important to them as the "real world." </a:t>
            </a:r>
          </a:p>
          <a:p>
            <a:endParaRPr lang="en-CA" dirty="0"/>
          </a:p>
          <a:p>
            <a:r>
              <a:rPr lang="en-CA" dirty="0"/>
              <a:t>Younger kids are usually glad when their parents show an interest in the things they like, so get them to show you how their new favourite game works or why they're so excited about joining a new social network. </a:t>
            </a:r>
          </a:p>
          <a:p>
            <a:endParaRPr lang="en-CA" dirty="0"/>
          </a:p>
        </p:txBody>
      </p:sp>
      <p:sp>
        <p:nvSpPr>
          <p:cNvPr id="4" name="Slide Number Placeholder 3"/>
          <p:cNvSpPr>
            <a:spLocks noGrp="1"/>
          </p:cNvSpPr>
          <p:nvPr>
            <p:ph type="sldNum" sz="quarter" idx="10"/>
          </p:nvPr>
        </p:nvSpPr>
        <p:spPr/>
        <p:txBody>
          <a:bodyPr/>
          <a:lstStyle/>
          <a:p>
            <a:fld id="{9A99C475-BAB7-4237-BFC6-F714B0A2F093}" type="slidenum">
              <a:rPr lang="en-CA" smtClean="0"/>
              <a:t>17</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93337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One of the questions we hear most often is, how</a:t>
            </a:r>
            <a:r>
              <a:rPr lang="en-CA" baseline="0" dirty="0"/>
              <a:t> closely should parents watch their kids when they’re online?</a:t>
            </a:r>
          </a:p>
          <a:p>
            <a:endParaRPr lang="en-CA" baseline="0" dirty="0"/>
          </a:p>
          <a:p>
            <a:r>
              <a:rPr lang="en-CA" i="0" baseline="0" dirty="0"/>
              <a:t>Spying on kids sends a signal that you don’t trust them, which will make it harder to talk to them about what’s happening in their online lives.</a:t>
            </a:r>
          </a:p>
          <a:p>
            <a:endParaRPr lang="en-CA" i="0" baseline="0" dirty="0"/>
          </a:p>
          <a:p>
            <a:r>
              <a:rPr lang="en-CA" i="0" baseline="0" dirty="0"/>
              <a:t>It also means that if something goes wrong, they’ll be more worried about hiding it from you than getting your help.</a:t>
            </a:r>
          </a:p>
          <a:p>
            <a:endParaRPr lang="en-CA" i="0" baseline="0" dirty="0"/>
          </a:p>
          <a:p>
            <a:endParaRPr lang="en-CA" i="0" baseline="0" dirty="0"/>
          </a:p>
        </p:txBody>
      </p:sp>
      <p:sp>
        <p:nvSpPr>
          <p:cNvPr id="4" name="Slide Number Placeholder 3"/>
          <p:cNvSpPr>
            <a:spLocks noGrp="1"/>
          </p:cNvSpPr>
          <p:nvPr>
            <p:ph type="sldNum" sz="quarter" idx="10"/>
          </p:nvPr>
        </p:nvSpPr>
        <p:spPr/>
        <p:txBody>
          <a:bodyPr/>
          <a:lstStyle/>
          <a:p>
            <a:fld id="{0B06FBF4-DAE3-44EA-A1DD-E1B4CDE3A022}" type="slidenum">
              <a:rPr lang="en-CA" smtClean="0"/>
              <a:t>18</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290472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With younger kids, or with any age that has shown some bad judgment, it might make sense to monitor their activities closely, but be open about the fact that you're doing it and why. </a:t>
            </a:r>
          </a:p>
          <a:p>
            <a:pPr defTabSz="966630">
              <a:defRPr/>
            </a:pPr>
            <a:endParaRPr lang="en-CA" dirty="0"/>
          </a:p>
          <a:p>
            <a:pPr defTabSz="966630">
              <a:defRPr/>
            </a:pPr>
            <a:r>
              <a:rPr lang="en-CA" dirty="0"/>
              <a:t>What’s more effective, in either case, is to have kids only use the internet in a part of the house where there are other people, like the kitchen or living room. That way you can just look over their shoulder now and then and check in about what they’re doing.</a:t>
            </a:r>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19</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507832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Before we get started, I’d like you to think for a minute about what you’re hoping to get from this workshop.</a:t>
            </a:r>
          </a:p>
          <a:p>
            <a:endParaRPr lang="en-CA" dirty="0"/>
          </a:p>
          <a:p>
            <a:r>
              <a:rPr lang="en-CA" dirty="0"/>
              <a:t>You don’t have to answer out loud. Just think about –</a:t>
            </a:r>
          </a:p>
          <a:p>
            <a:endParaRPr lang="en-CA" dirty="0"/>
          </a:p>
          <a:p>
            <a:r>
              <a:rPr lang="en-CA" dirty="0"/>
              <a:t>What are some things you or your kids do online?</a:t>
            </a:r>
          </a:p>
          <a:p>
            <a:endParaRPr lang="en-CA" dirty="0"/>
          </a:p>
          <a:p>
            <a:r>
              <a:rPr lang="en-CA" dirty="0"/>
              <a:t>What are some things that you wish you could do?</a:t>
            </a:r>
          </a:p>
          <a:p>
            <a:endParaRPr lang="en-CA" dirty="0"/>
          </a:p>
          <a:p>
            <a:r>
              <a:rPr lang="en-CA" dirty="0"/>
              <a:t>What are some things that you worry about when our kids are online?</a:t>
            </a:r>
          </a:p>
        </p:txBody>
      </p:sp>
      <p:sp>
        <p:nvSpPr>
          <p:cNvPr id="4" name="Slide Number Placeholder 3"/>
          <p:cNvSpPr>
            <a:spLocks noGrp="1"/>
          </p:cNvSpPr>
          <p:nvPr>
            <p:ph type="sldNum" sz="quarter" idx="10"/>
          </p:nvPr>
        </p:nvSpPr>
        <p:spPr/>
        <p:txBody>
          <a:bodyPr/>
          <a:lstStyle/>
          <a:p>
            <a:fld id="{7EFC683E-87C0-4367-A3DB-BC0D8C58760C}" type="slidenum">
              <a:rPr lang="en-CA" smtClean="0"/>
              <a:t>2</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7224396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Once your kids have a smartphone, of course, it’s a lot harder to control where they can use the internet. Even if they don’t have a data plan, they can use their phones anywhere there’s WiFi, like a coffee shop or public library.</a:t>
            </a:r>
          </a:p>
          <a:p>
            <a:pPr defTabSz="966630">
              <a:defRPr/>
            </a:pPr>
            <a:endParaRPr lang="en-CA" dirty="0"/>
          </a:p>
          <a:p>
            <a:pPr defTabSz="966630">
              <a:defRPr/>
            </a:pPr>
            <a:r>
              <a:rPr lang="en-CA" dirty="0"/>
              <a:t>If you’re trying to decide whether or not to let them get a phone, the question really is whether you think they’re ready to use the internet without you being there with them.</a:t>
            </a:r>
          </a:p>
          <a:p>
            <a:pPr defTabSz="966630">
              <a:defRPr/>
            </a:pPr>
            <a:endParaRPr lang="en-CA" dirty="0"/>
          </a:p>
          <a:p>
            <a:pPr defTabSz="966630">
              <a:defRPr/>
            </a:pPr>
            <a:r>
              <a:rPr lang="en-CA" dirty="0"/>
              <a:t>If your kids </a:t>
            </a:r>
            <a:r>
              <a:rPr lang="en-CA" i="1" dirty="0"/>
              <a:t>already </a:t>
            </a:r>
            <a:r>
              <a:rPr lang="en-CA" dirty="0"/>
              <a:t>have a smartphone, it’s all the more important to talk to them about what they’re doing and make sure they know how you expect them to behave.</a:t>
            </a:r>
          </a:p>
          <a:p>
            <a:pPr defTabSz="966630">
              <a:defRPr/>
            </a:pPr>
            <a:endParaRPr lang="en-CA" b="1" dirty="0"/>
          </a:p>
        </p:txBody>
      </p:sp>
      <p:sp>
        <p:nvSpPr>
          <p:cNvPr id="4" name="Slide Number Placeholder 3"/>
          <p:cNvSpPr>
            <a:spLocks noGrp="1"/>
          </p:cNvSpPr>
          <p:nvPr>
            <p:ph type="sldNum" sz="quarter" idx="10"/>
          </p:nvPr>
        </p:nvSpPr>
        <p:spPr/>
        <p:txBody>
          <a:bodyPr/>
          <a:lstStyle/>
          <a:p>
            <a:fld id="{0B06FBF4-DAE3-44EA-A1DD-E1B4CDE3A022}" type="slidenum">
              <a:rPr lang="en-CA" smtClean="0"/>
              <a:t>20</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3931221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The other “big question” is whether, and when, to let your kids join a social network such as Instagram, Snapchat, TikTok and so on.</a:t>
            </a:r>
          </a:p>
          <a:p>
            <a:endParaRPr lang="en-CA" dirty="0"/>
          </a:p>
          <a:p>
            <a:r>
              <a:rPr lang="en-CA" dirty="0"/>
              <a:t>Most of these have rules that only kids 13 and older can use them. They don’t often enforce these rules, though, and if your kids are ten or older there’s a good chance some of their friends are on them.</a:t>
            </a:r>
          </a:p>
          <a:p>
            <a:endParaRPr lang="en-CA" dirty="0"/>
          </a:p>
          <a:p>
            <a:r>
              <a:rPr lang="en-CA" dirty="0"/>
              <a:t>Here are some questions you can ask to see if your kids have thought about why they really want to use a social network, and if they’re ready to deal with things that might go wrong:</a:t>
            </a:r>
          </a:p>
          <a:p>
            <a:endParaRPr lang="en-CA" b="1" dirty="0"/>
          </a:p>
          <a:p>
            <a:pPr lvl="0"/>
            <a:r>
              <a:rPr lang="en-CA" dirty="0"/>
              <a:t>Why do you want to use it?</a:t>
            </a:r>
          </a:p>
          <a:p>
            <a:pPr lvl="0"/>
            <a:r>
              <a:rPr lang="en-CA" dirty="0"/>
              <a:t>What do you like about it?</a:t>
            </a:r>
          </a:p>
          <a:p>
            <a:pPr lvl="0"/>
            <a:r>
              <a:rPr lang="en-CA" dirty="0"/>
              <a:t>Who would you use it to connect with?</a:t>
            </a:r>
          </a:p>
          <a:p>
            <a:pPr lvl="0"/>
            <a:r>
              <a:rPr lang="en-CA" dirty="0"/>
              <a:t>Who do you know that’s already on it?</a:t>
            </a:r>
          </a:p>
          <a:p>
            <a:pPr lvl="0"/>
            <a:r>
              <a:rPr lang="en-CA" dirty="0"/>
              <a:t>How can you control who can connect with you?</a:t>
            </a:r>
          </a:p>
          <a:p>
            <a:pPr lvl="0"/>
            <a:r>
              <a:rPr lang="en-CA" dirty="0"/>
              <a:t>How can you control who sees what you post on it?</a:t>
            </a:r>
          </a:p>
          <a:p>
            <a:pPr lvl="0"/>
            <a:r>
              <a:rPr lang="en-CA" dirty="0"/>
              <a:t>What can you do if somebody sees or shares something you didn’t want them to?</a:t>
            </a:r>
          </a:p>
          <a:p>
            <a:pPr lvl="0"/>
            <a:r>
              <a:rPr lang="en-CA" dirty="0"/>
              <a:t>What can you do if someone is bothering you or being mean to you?</a:t>
            </a:r>
          </a:p>
        </p:txBody>
      </p:sp>
      <p:sp>
        <p:nvSpPr>
          <p:cNvPr id="4" name="Slide Number Placeholder 3"/>
          <p:cNvSpPr>
            <a:spLocks noGrp="1"/>
          </p:cNvSpPr>
          <p:nvPr>
            <p:ph type="sldNum" sz="quarter" idx="10"/>
          </p:nvPr>
        </p:nvSpPr>
        <p:spPr/>
        <p:txBody>
          <a:bodyPr/>
          <a:lstStyle/>
          <a:p>
            <a:fld id="{0B06FBF4-DAE3-44EA-A1DD-E1B4CDE3A022}" type="slidenum">
              <a:rPr lang="en-CA" smtClean="0"/>
              <a:t>21</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4395151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One thing kids should stay away from is social networks or messaging apps that are totally </a:t>
            </a:r>
            <a:r>
              <a:rPr lang="en-CA" i="1" dirty="0"/>
              <a:t>anonymous</a:t>
            </a:r>
            <a:r>
              <a:rPr lang="en-CA" i="0" dirty="0"/>
              <a:t>.</a:t>
            </a:r>
            <a:endParaRPr lang="en-CA" dirty="0"/>
          </a:p>
          <a:p>
            <a:endParaRPr lang="en-CA" dirty="0"/>
          </a:p>
          <a:p>
            <a:r>
              <a:rPr lang="en-CA" dirty="0"/>
              <a:t>Social networks where you use your real name, or make a permanent account with a fake name, are pretty safe so long as you use them carefully.</a:t>
            </a:r>
          </a:p>
          <a:p>
            <a:endParaRPr lang="en-CA" dirty="0"/>
          </a:p>
          <a:p>
            <a:r>
              <a:rPr lang="en-CA" dirty="0"/>
              <a:t>But ones where you don’t have any permanent identity are dangerous because people don’t feel like what they do there will have any consequences.</a:t>
            </a:r>
          </a:p>
          <a:p>
            <a:endParaRPr lang="en-CA" dirty="0"/>
          </a:p>
          <a:p>
            <a:r>
              <a:rPr lang="en-CA" dirty="0"/>
              <a:t>Kids mostly want to connect online with the people they know offline, so these apps don’t stay popular for long. There’s a long list of ones that have been briefly successful and then faded, from Yik Yak to Whisper to </a:t>
            </a:r>
            <a:r>
              <a:rPr lang="en-CA" dirty="0" err="1"/>
              <a:t>Omegle</a:t>
            </a:r>
            <a:r>
              <a:rPr lang="en-CA" dirty="0"/>
              <a:t>. But they sometimes do get very popular for awhile, so it’s important that kids know why they’re not a good idea.</a:t>
            </a:r>
          </a:p>
          <a:p>
            <a:endParaRPr lang="en-CA" dirty="0"/>
          </a:p>
          <a:p>
            <a:r>
              <a:rPr lang="en-CA" dirty="0"/>
              <a:t>The same is true with apps whose point is to that connect you with people you </a:t>
            </a:r>
            <a:r>
              <a:rPr lang="en-CA" i="1" dirty="0"/>
              <a:t>don’t</a:t>
            </a:r>
            <a:r>
              <a:rPr lang="en-CA" i="0" dirty="0"/>
              <a:t> already know. Kids sometimes try these for the thrill of breaking rules against talking to strangers – but they need to know that they’re likely to see things on these apps that they really didn’t want to see.</a:t>
            </a:r>
            <a:r>
              <a:rPr lang="en-CA" dirty="0"/>
              <a:t>  </a:t>
            </a:r>
          </a:p>
          <a:p>
            <a:endParaRPr lang="en-CA" dirty="0"/>
          </a:p>
          <a:p>
            <a:r>
              <a:rPr lang="en-US" dirty="0"/>
              <a:t>Graphic: Anonymous by Adrien Coquet from the Noun Project</a:t>
            </a:r>
            <a:endParaRPr lang="en-CA" dirty="0"/>
          </a:p>
        </p:txBody>
      </p:sp>
      <p:sp>
        <p:nvSpPr>
          <p:cNvPr id="4" name="Slide Number Placeholder 3"/>
          <p:cNvSpPr>
            <a:spLocks noGrp="1"/>
          </p:cNvSpPr>
          <p:nvPr>
            <p:ph type="sldNum" sz="quarter" idx="5"/>
          </p:nvPr>
        </p:nvSpPr>
        <p:spPr/>
        <p:txBody>
          <a:bodyPr/>
          <a:lstStyle/>
          <a:p>
            <a:fld id="{0B06FBF4-DAE3-44EA-A1DD-E1B4CDE3A022}" type="slidenum">
              <a:rPr lang="en-CA" smtClean="0"/>
              <a:pPr/>
              <a:t>22</a:t>
            </a:fld>
            <a:endParaRPr lang="en-CA" dirty="0"/>
          </a:p>
        </p:txBody>
      </p:sp>
      <p:sp>
        <p:nvSpPr>
          <p:cNvPr id="5" name="Footer Placeholder 5">
            <a:extLst>
              <a:ext uri="{FF2B5EF4-FFF2-40B4-BE49-F238E27FC236}">
                <a16:creationId xmlns:a16="http://schemas.microsoft.com/office/drawing/2014/main" id="{EACD5964-64C1-42F7-82AB-4C9DE4F5F44B}"/>
              </a:ext>
            </a:extLst>
          </p:cNvPr>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41150578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Social</a:t>
            </a:r>
            <a:r>
              <a:rPr lang="en-CA" baseline="0" dirty="0"/>
              <a:t> networks and games can also take up a lot of time, and it can be hard to turn them off.</a:t>
            </a:r>
          </a:p>
          <a:p>
            <a:endParaRPr lang="en-CA" baseline="0" dirty="0"/>
          </a:p>
          <a:p>
            <a:r>
              <a:rPr lang="en-CA" baseline="0" dirty="0"/>
              <a:t>Parents have been bothering their kids to turn off devices for generations, but there are some things about digital media that are different from things like TV.</a:t>
            </a:r>
          </a:p>
          <a:p>
            <a:endParaRPr lang="en-CA" baseline="0" dirty="0"/>
          </a:p>
          <a:p>
            <a:r>
              <a:rPr lang="en-CA" baseline="0" dirty="0"/>
              <a:t>For one thing, you never run out of it. There’s always another video to watch, another level to play, another post to respond to.</a:t>
            </a:r>
          </a:p>
          <a:p>
            <a:endParaRPr lang="en-CA" baseline="0" dirty="0"/>
          </a:p>
          <a:p>
            <a:r>
              <a:rPr lang="en-CA" baseline="0" dirty="0"/>
              <a:t>It’s also extra absorbing because in games and social networks you’re not just watching, you’re playing or connecting with other people.</a:t>
            </a:r>
          </a:p>
          <a:p>
            <a:endParaRPr lang="en-CA" baseline="0" dirty="0"/>
          </a:p>
          <a:p>
            <a:r>
              <a:rPr lang="en-CA" baseline="0" dirty="0"/>
              <a:t>All of these have also been built to keep people – especially kids – using them and coming back to them.</a:t>
            </a:r>
            <a:endParaRPr lang="en-CA" dirty="0"/>
          </a:p>
        </p:txBody>
      </p:sp>
      <p:sp>
        <p:nvSpPr>
          <p:cNvPr id="4" name="Slide Number Placeholder 3"/>
          <p:cNvSpPr>
            <a:spLocks noGrp="1"/>
          </p:cNvSpPr>
          <p:nvPr>
            <p:ph type="sldNum" sz="quarter" idx="10"/>
          </p:nvPr>
        </p:nvSpPr>
        <p:spPr/>
        <p:txBody>
          <a:bodyPr/>
          <a:lstStyle/>
          <a:p>
            <a:fld id="{B992DD3C-B722-4D3F-82D7-FB46C38096CB}" type="slidenum">
              <a:rPr lang="en-CA" smtClean="0"/>
              <a:t>23</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40755113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lot of parents worry that their kids are using screens too much. It’s important to pay attention to how much time your kids are spending using screens, but most of the</a:t>
            </a:r>
            <a:r>
              <a:rPr lang="en-CA" baseline="0" dirty="0"/>
              <a:t> time it’s not a serious problem. </a:t>
            </a:r>
          </a:p>
          <a:p>
            <a:endParaRPr lang="en-CA" baseline="0" dirty="0"/>
          </a:p>
          <a:p>
            <a:r>
              <a:rPr lang="en-CA" baseline="0" dirty="0"/>
              <a:t>Here are a few signs that it might be:</a:t>
            </a:r>
          </a:p>
          <a:p>
            <a:endParaRPr lang="en-CA" baseline="0" dirty="0"/>
          </a:p>
          <a:p>
            <a:r>
              <a:rPr lang="en-CA" baseline="0" dirty="0"/>
              <a:t>Have your kids lost interest in other things?</a:t>
            </a:r>
          </a:p>
          <a:p>
            <a:endParaRPr lang="en-CA" baseline="0" dirty="0"/>
          </a:p>
          <a:p>
            <a:r>
              <a:rPr lang="en-CA" baseline="0" dirty="0"/>
              <a:t>Do you often have trouble getting them to stop what they’re doing online?</a:t>
            </a:r>
          </a:p>
          <a:p>
            <a:endParaRPr lang="en-CA" baseline="0" dirty="0"/>
          </a:p>
          <a:p>
            <a:r>
              <a:rPr lang="en-CA" baseline="0" dirty="0"/>
              <a:t>Do they get angry or upset when they can’t use screens at a time they expected to?</a:t>
            </a:r>
          </a:p>
          <a:p>
            <a:endParaRPr lang="en-CA" baseline="0" dirty="0"/>
          </a:p>
          <a:p>
            <a:r>
              <a:rPr lang="en-CA" baseline="0" dirty="0"/>
              <a:t>Is screen use the only thing that can cheer them up when they’re feeling low?</a:t>
            </a:r>
          </a:p>
        </p:txBody>
      </p:sp>
      <p:sp>
        <p:nvSpPr>
          <p:cNvPr id="4" name="Slide Number Placeholder 3"/>
          <p:cNvSpPr>
            <a:spLocks noGrp="1"/>
          </p:cNvSpPr>
          <p:nvPr>
            <p:ph type="sldNum" sz="quarter" idx="10"/>
          </p:nvPr>
        </p:nvSpPr>
        <p:spPr/>
        <p:txBody>
          <a:bodyPr/>
          <a:lstStyle/>
          <a:p>
            <a:fld id="{B992DD3C-B722-4D3F-82D7-FB46C38096CB}" type="slidenum">
              <a:rPr lang="en-CA" smtClean="0"/>
              <a:t>24</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1957009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Even if it’s not a serious problem, though, you probably want to take</a:t>
            </a:r>
            <a:r>
              <a:rPr lang="en-CA" baseline="0" dirty="0"/>
              <a:t> steps to manage your kids’ screen time.</a:t>
            </a:r>
            <a:endParaRPr lang="en-CA" dirty="0"/>
          </a:p>
          <a:p>
            <a:endParaRPr lang="en-CA" dirty="0"/>
          </a:p>
          <a:p>
            <a:r>
              <a:rPr lang="en-CA" baseline="0" dirty="0"/>
              <a:t>What’s been found to work best isn’t setting a time limit, but setting certain times and places where using screens is allowed and others when it isn’t.</a:t>
            </a:r>
          </a:p>
          <a:p>
            <a:endParaRPr lang="en-CA" baseline="0" dirty="0"/>
          </a:p>
          <a:p>
            <a:r>
              <a:rPr lang="en-CA" baseline="0" dirty="0"/>
              <a:t>For instance, consider keeping screens out of kids’ bedrooms. You can also say that they aren’t allowed during family activities, like at mealtimes or when you’re all out doing something together.</a:t>
            </a:r>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25</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2611249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More than limiting screen </a:t>
            </a:r>
            <a:r>
              <a:rPr lang="en-CA" i="1" dirty="0"/>
              <a:t>time</a:t>
            </a:r>
            <a:r>
              <a:rPr lang="en-CA" i="0" dirty="0"/>
              <a:t>, try</a:t>
            </a:r>
            <a:r>
              <a:rPr lang="en-CA" i="0" baseline="0" dirty="0"/>
              <a:t> to steer kids to positive screen activities.</a:t>
            </a:r>
          </a:p>
          <a:p>
            <a:endParaRPr lang="en-CA" i="0" baseline="0" dirty="0"/>
          </a:p>
          <a:p>
            <a:r>
              <a:rPr lang="en-CA" i="0" baseline="0" dirty="0"/>
              <a:t>That can mean activities that they do with other people, especially if the people are in the same place they are. (For instance, playing video games together with a friend instead of alone.)</a:t>
            </a:r>
          </a:p>
          <a:p>
            <a:endParaRPr lang="en-CA" i="0" baseline="0" dirty="0"/>
          </a:p>
          <a:p>
            <a:r>
              <a:rPr lang="en-CA" i="0" baseline="0" dirty="0"/>
              <a:t>Things that make you move.</a:t>
            </a:r>
            <a:endParaRPr lang="en-CA" i="0" baseline="0" dirty="0">
              <a:solidFill>
                <a:srgbClr val="00B050"/>
              </a:solidFill>
            </a:endParaRPr>
          </a:p>
          <a:p>
            <a:r>
              <a:rPr lang="en-CA" i="0" baseline="0" dirty="0"/>
              <a:t>Creative things, like making videos.</a:t>
            </a:r>
          </a:p>
          <a:p>
            <a:endParaRPr lang="en-CA" i="0" baseline="0" dirty="0"/>
          </a:p>
          <a:p>
            <a:r>
              <a:rPr lang="en-CA" i="0" baseline="0" dirty="0"/>
              <a:t>And educational activities. CBC, PBS and other public channels have lots of educational games on their websites, and there are also great games and apps that can teach everything from math to coding.  </a:t>
            </a:r>
            <a:endParaRPr lang="en-CA" dirty="0"/>
          </a:p>
        </p:txBody>
      </p:sp>
      <p:sp>
        <p:nvSpPr>
          <p:cNvPr id="4" name="Slide Number Placeholder 3"/>
          <p:cNvSpPr>
            <a:spLocks noGrp="1"/>
          </p:cNvSpPr>
          <p:nvPr>
            <p:ph type="sldNum" sz="quarter" idx="10"/>
          </p:nvPr>
        </p:nvSpPr>
        <p:spPr/>
        <p:txBody>
          <a:bodyPr/>
          <a:lstStyle/>
          <a:p>
            <a:fld id="{B992DD3C-B722-4D3F-82D7-FB46C38096CB}" type="slidenum">
              <a:rPr lang="en-CA" smtClean="0"/>
              <a:t>26</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1622344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It’s also important to pay attention to what’s in the things</a:t>
            </a:r>
            <a:r>
              <a:rPr lang="en-CA" baseline="0" dirty="0"/>
              <a:t> your kids are watching and playing online.</a:t>
            </a:r>
          </a:p>
          <a:p>
            <a:endParaRPr lang="en-CA" baseline="0" dirty="0"/>
          </a:p>
          <a:p>
            <a:r>
              <a:rPr lang="en-CA" baseline="0" dirty="0"/>
              <a:t>YouTube is the most popular app or website for kids of all ages, but there are a lot of things on it that you don’t want your kids to watch.</a:t>
            </a:r>
            <a:endParaRPr lang="en-CA" dirty="0"/>
          </a:p>
        </p:txBody>
      </p:sp>
      <p:sp>
        <p:nvSpPr>
          <p:cNvPr id="4" name="Slide Number Placeholder 3"/>
          <p:cNvSpPr>
            <a:spLocks noGrp="1"/>
          </p:cNvSpPr>
          <p:nvPr>
            <p:ph type="sldNum" sz="quarter" idx="10"/>
          </p:nvPr>
        </p:nvSpPr>
        <p:spPr/>
        <p:txBody>
          <a:bodyPr/>
          <a:lstStyle/>
          <a:p>
            <a:fld id="{B992DD3C-B722-4D3F-82D7-FB46C38096CB}" type="slidenum">
              <a:rPr lang="en-CA" smtClean="0"/>
              <a:t>27</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5285436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If</a:t>
            </a:r>
            <a:r>
              <a:rPr lang="en-CA" baseline="0" dirty="0"/>
              <a:t> your kids watch YouTube, make sure that you’ve turned off Autoplay.  </a:t>
            </a:r>
          </a:p>
          <a:p>
            <a:pPr defTabSz="966630">
              <a:defRPr/>
            </a:pPr>
            <a:endParaRPr lang="en-CA" baseline="0" dirty="0"/>
          </a:p>
          <a:p>
            <a:pPr defTabSz="966630">
              <a:defRPr/>
            </a:pPr>
            <a:r>
              <a:rPr lang="en-CA" baseline="0" dirty="0"/>
              <a:t>If it’s switched on, the next video in the list will automatically play after the current one is done.</a:t>
            </a:r>
          </a:p>
          <a:p>
            <a:pPr defTabSz="966630">
              <a:defRPr/>
            </a:pPr>
            <a:endParaRPr lang="en-CA" baseline="0" dirty="0"/>
          </a:p>
          <a:p>
            <a:pPr defTabSz="966630">
              <a:defRPr/>
            </a:pPr>
            <a:r>
              <a:rPr lang="en-CA" baseline="0" dirty="0"/>
              <a:t>That’s not always a problem when it’s just one more Minecraft video – though it makes it harder to tell kids it’s time to stop – but sometimes videos can lead to unexpected places.</a:t>
            </a:r>
            <a:endParaRPr lang="en-CA"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28</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1975532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To turn off Autoplay,</a:t>
            </a:r>
            <a:r>
              <a:rPr lang="en-CA" baseline="0" dirty="0"/>
              <a:t> just slide the toggle at the top right so that it turns grey.</a:t>
            </a:r>
          </a:p>
          <a:p>
            <a:endParaRPr lang="en-CA" baseline="0" dirty="0"/>
          </a:p>
          <a:p>
            <a:r>
              <a:rPr lang="en-CA" baseline="0" dirty="0"/>
              <a:t>If you have a Google account and are signed in, you’ll only have to do this once. If you don’t have a Google account, remember</a:t>
            </a:r>
            <a:r>
              <a:rPr lang="en-CA" dirty="0"/>
              <a:t> that </a:t>
            </a:r>
            <a:r>
              <a:rPr lang="en-CA" baseline="0" dirty="0"/>
              <a:t>you’ll have to do this </a:t>
            </a:r>
            <a:r>
              <a:rPr lang="en-CA" dirty="0"/>
              <a:t>step </a:t>
            </a:r>
            <a:r>
              <a:rPr lang="en-CA" baseline="0" dirty="0"/>
              <a:t>on every device and browser that</a:t>
            </a:r>
            <a:r>
              <a:rPr lang="en-CA" dirty="0"/>
              <a:t> your child uses</a:t>
            </a:r>
            <a:r>
              <a:rPr lang="en-CA" baseline="0" dirty="0"/>
              <a:t>.</a:t>
            </a:r>
            <a:endParaRPr lang="en-CA" dirty="0"/>
          </a:p>
        </p:txBody>
      </p:sp>
      <p:sp>
        <p:nvSpPr>
          <p:cNvPr id="4" name="Slide Number Placeholder 3"/>
          <p:cNvSpPr>
            <a:spLocks noGrp="1"/>
          </p:cNvSpPr>
          <p:nvPr>
            <p:ph type="sldNum" sz="quarter" idx="10"/>
          </p:nvPr>
        </p:nvSpPr>
        <p:spPr/>
        <p:txBody>
          <a:bodyPr/>
          <a:lstStyle/>
          <a:p>
            <a:fld id="{B992DD3C-B722-4D3F-82D7-FB46C38096CB}" type="slidenum">
              <a:rPr lang="en-CA" smtClean="0"/>
              <a:t>29</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528543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It’s not news that the</a:t>
            </a:r>
            <a:r>
              <a:rPr lang="en-CA" baseline="0" dirty="0"/>
              <a:t> internet can make it a lot easier to do things like watch TV and movies, keep in touch with friends and family, and share family news. More and more, kids need to use the internet to do their school work.</a:t>
            </a:r>
          </a:p>
          <a:p>
            <a:endParaRPr lang="en-CA" baseline="0" dirty="0"/>
          </a:p>
          <a:p>
            <a:r>
              <a:rPr lang="en-CA" baseline="0" dirty="0"/>
              <a:t>It’s also not surprising that a lot of parents worry about letting their kids use the internet. Whether they’re playing video games, watching YouTube, texting or using social networks like Instagram, a lot of parents feel like it’s hard to keep up with what their kids are doing online.</a:t>
            </a:r>
          </a:p>
          <a:p>
            <a:endParaRPr lang="en-CA" baseline="0" dirty="0"/>
          </a:p>
          <a:p>
            <a:r>
              <a:rPr lang="en-CA" baseline="0" dirty="0"/>
              <a:t>There’s no right way to be a parent, online or offline – but there are some simple things that will let you help your kids when they’re using the internet.</a:t>
            </a:r>
          </a:p>
          <a:p>
            <a:br>
              <a:rPr lang="en-CA" baseline="0" dirty="0"/>
            </a:br>
            <a:endParaRPr lang="en-CA" baseline="0" dirty="0"/>
          </a:p>
        </p:txBody>
      </p:sp>
      <p:sp>
        <p:nvSpPr>
          <p:cNvPr id="4" name="Slide Number Placeholder 3"/>
          <p:cNvSpPr>
            <a:spLocks noGrp="1"/>
          </p:cNvSpPr>
          <p:nvPr>
            <p:ph type="sldNum" sz="quarter" idx="10"/>
          </p:nvPr>
        </p:nvSpPr>
        <p:spPr/>
        <p:txBody>
          <a:bodyPr/>
          <a:lstStyle/>
          <a:p>
            <a:fld id="{7EFC683E-87C0-4367-A3DB-BC0D8C58760C}" type="slidenum">
              <a:rPr lang="en-CA" smtClean="0"/>
              <a:t>3</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6317597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Another</a:t>
            </a:r>
            <a:r>
              <a:rPr lang="en-CA" baseline="0" dirty="0"/>
              <a:t> useful thing you can do if you’re logged in is to turn on Restricted Mode.</a:t>
            </a:r>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30</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9069541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Restricted mode</a:t>
            </a:r>
            <a:r>
              <a:rPr lang="en-CA" baseline="0" dirty="0"/>
              <a:t> keeps YouTube from playing videos that might not be appropriate for kids, and also hides the comment section. </a:t>
            </a:r>
            <a:r>
              <a:rPr lang="en-CA" dirty="0"/>
              <a:t>You can turn it on by clicking on your profile picture and then changing Restricted Mode to On. </a:t>
            </a:r>
          </a:p>
        </p:txBody>
      </p:sp>
      <p:sp>
        <p:nvSpPr>
          <p:cNvPr id="4" name="Slide Number Placeholder 3"/>
          <p:cNvSpPr>
            <a:spLocks noGrp="1"/>
          </p:cNvSpPr>
          <p:nvPr>
            <p:ph type="sldNum" sz="quarter" idx="10"/>
          </p:nvPr>
        </p:nvSpPr>
        <p:spPr/>
        <p:txBody>
          <a:bodyPr/>
          <a:lstStyle/>
          <a:p>
            <a:fld id="{0B06FBF4-DAE3-44EA-A1DD-E1B4CDE3A022}" type="slidenum">
              <a:rPr lang="en-CA" smtClean="0"/>
              <a:t>31</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914678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t>On a phone or tablet, you’ll need to tap your profile picture, tap Settings, then General, and then slide Restricted Mode to on.</a:t>
            </a:r>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pPr/>
              <a:t>32</a:t>
            </a:fld>
            <a:endParaRPr lang="en-CA" dirty="0"/>
          </a:p>
        </p:txBody>
      </p:sp>
      <p:sp>
        <p:nvSpPr>
          <p:cNvPr id="5" name="Footer Placeholder 5">
            <a:extLst>
              <a:ext uri="{FF2B5EF4-FFF2-40B4-BE49-F238E27FC236}">
                <a16:creationId xmlns:a16="http://schemas.microsoft.com/office/drawing/2014/main" id="{C76C8A15-7472-430A-AAAA-A9F872D8AB7C}"/>
              </a:ext>
            </a:extLst>
          </p:cNvPr>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8273078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Two other things you’ll want to know about are </a:t>
            </a:r>
            <a:r>
              <a:rPr lang="en-CA" i="1" dirty="0"/>
              <a:t>channels</a:t>
            </a:r>
            <a:r>
              <a:rPr lang="en-CA" i="0" dirty="0"/>
              <a:t> and </a:t>
            </a:r>
            <a:r>
              <a:rPr lang="en-CA" i="1" dirty="0"/>
              <a:t>playlists</a:t>
            </a:r>
            <a:r>
              <a:rPr lang="en-CA" i="0" dirty="0"/>
              <a:t>.</a:t>
            </a:r>
          </a:p>
          <a:p>
            <a:endParaRPr lang="en-CA" i="0" dirty="0"/>
          </a:p>
          <a:p>
            <a:r>
              <a:rPr lang="en-CA" i="0" dirty="0"/>
              <a:t>Because anyone</a:t>
            </a:r>
            <a:r>
              <a:rPr lang="en-CA" i="0" baseline="0" dirty="0"/>
              <a:t> with a Google account can post on YouTube, it’s useful to find creators and channels that you know won’t have inappropriate content.</a:t>
            </a:r>
          </a:p>
          <a:p>
            <a:endParaRPr lang="en-CA" i="0" baseline="0" dirty="0"/>
          </a:p>
          <a:p>
            <a:r>
              <a:rPr lang="en-CA" i="0" baseline="0" dirty="0"/>
              <a:t>Click on the name of the account to see all the videos they’ve posted.</a:t>
            </a:r>
          </a:p>
          <a:p>
            <a:endParaRPr lang="en-CA" i="0"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33</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32544955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lot of well-known TV shows like Sesame</a:t>
            </a:r>
            <a:r>
              <a:rPr lang="en-CA" baseline="0" dirty="0"/>
              <a:t> Street, and broadcasters like CBC Kids, have their own channels.</a:t>
            </a:r>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34</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3928402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a:t>
            </a:r>
            <a:r>
              <a:rPr lang="en-CA" baseline="0" dirty="0"/>
              <a:t> you don’t know anything about a channel, </a:t>
            </a:r>
            <a:r>
              <a:rPr lang="en-CA" dirty="0"/>
              <a:t>you can scroll through the videos and watch a few with your kids to make sure they don’t have anything</a:t>
            </a:r>
            <a:r>
              <a:rPr lang="en-CA" baseline="0" dirty="0"/>
              <a:t> you don’t want them to see.</a:t>
            </a:r>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35</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7628714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You can also create </a:t>
            </a:r>
            <a:r>
              <a:rPr lang="en-CA" i="1" dirty="0"/>
              <a:t>playlists </a:t>
            </a:r>
            <a:r>
              <a:rPr lang="en-CA" i="0" dirty="0"/>
              <a:t>in YouTube, so that your kids can only watch videos you’ve chosen ahead</a:t>
            </a:r>
            <a:r>
              <a:rPr lang="en-CA" i="0" baseline="0" dirty="0"/>
              <a:t> of time.</a:t>
            </a:r>
          </a:p>
          <a:p>
            <a:endParaRPr lang="en-CA" i="0" baseline="0" dirty="0"/>
          </a:p>
          <a:p>
            <a:r>
              <a:rPr lang="en-CA" i="0" baseline="0" dirty="0"/>
              <a:t>This can be a bit more work, but it’s the surest way to keep them from finding something you don’t want them to watch.</a:t>
            </a:r>
          </a:p>
          <a:p>
            <a:endParaRPr lang="en-CA" i="0" baseline="0"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36</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6450988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CA" dirty="0"/>
              <a:t>To add videos to a playlist, start by clicking the “Like” button (the thumbs-up).</a:t>
            </a:r>
          </a:p>
        </p:txBody>
      </p:sp>
      <p:sp>
        <p:nvSpPr>
          <p:cNvPr id="4" name="Slide Number Placeholder 3"/>
          <p:cNvSpPr>
            <a:spLocks noGrp="1"/>
          </p:cNvSpPr>
          <p:nvPr>
            <p:ph type="sldNum" sz="quarter" idx="5"/>
          </p:nvPr>
        </p:nvSpPr>
        <p:spPr>
          <a:xfrm>
            <a:off x="4062759" y="9029387"/>
            <a:ext cx="3169920" cy="480060"/>
          </a:xfrm>
        </p:spPr>
        <p:txBody>
          <a:bodyPr/>
          <a:lstStyle/>
          <a:p>
            <a:fld id="{2A519965-384E-4A74-B467-F601A0FA9154}" type="slidenum">
              <a:rPr lang="en-CA" smtClean="0"/>
              <a:pPr/>
              <a:t>37</a:t>
            </a:fld>
            <a:endParaRPr lang="en-CA" dirty="0"/>
          </a:p>
        </p:txBody>
      </p:sp>
      <p:sp>
        <p:nvSpPr>
          <p:cNvPr id="7" name="Slide Image Placeholder 6">
            <a:extLst>
              <a:ext uri="{FF2B5EF4-FFF2-40B4-BE49-F238E27FC236}">
                <a16:creationId xmlns:a16="http://schemas.microsoft.com/office/drawing/2014/main" id="{1B1CF835-CE29-4233-A3C0-0574C20B35AB}"/>
              </a:ext>
            </a:extLst>
          </p:cNvPr>
          <p:cNvSpPr>
            <a:spLocks noGrp="1" noRot="1" noChangeAspect="1"/>
          </p:cNvSpPr>
          <p:nvPr>
            <p:ph type="sldImg"/>
          </p:nvPr>
        </p:nvSpPr>
        <p:spPr/>
      </p:sp>
      <p:sp>
        <p:nvSpPr>
          <p:cNvPr id="8" name="Footer Placeholder 5">
            <a:extLst>
              <a:ext uri="{FF2B5EF4-FFF2-40B4-BE49-F238E27FC236}">
                <a16:creationId xmlns:a16="http://schemas.microsoft.com/office/drawing/2014/main" id="{05D1049B-0A64-45F5-A2F4-9C1AC9E45ED3}"/>
              </a:ext>
            </a:extLst>
          </p:cNvPr>
          <p:cNvSpPr>
            <a:spLocks noGrp="1"/>
          </p:cNvSpPr>
          <p:nvPr>
            <p:ph type="ftr" sz="quarter" idx="4"/>
          </p:nvPr>
        </p:nvSpPr>
        <p:spPr>
          <a:xfrm>
            <a:off x="9692" y="901963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34754856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you’re using YouTube on a laptop or desktop computer, you can click the three bars at the top right and then clicked Liked videos to see the list of videos you’ve Liked. </a:t>
            </a:r>
          </a:p>
        </p:txBody>
      </p:sp>
      <p:sp>
        <p:nvSpPr>
          <p:cNvPr id="4" name="Slide Number Placeholder 3"/>
          <p:cNvSpPr>
            <a:spLocks noGrp="1"/>
          </p:cNvSpPr>
          <p:nvPr>
            <p:ph type="sldNum" sz="quarter" idx="5"/>
          </p:nvPr>
        </p:nvSpPr>
        <p:spPr>
          <a:xfrm>
            <a:off x="4048368" y="9019633"/>
            <a:ext cx="3169920" cy="480060"/>
          </a:xfrm>
        </p:spPr>
        <p:txBody>
          <a:bodyPr/>
          <a:lstStyle/>
          <a:p>
            <a:fld id="{2A519965-384E-4A74-B467-F601A0FA9154}" type="slidenum">
              <a:rPr lang="en-CA" smtClean="0"/>
              <a:t>38</a:t>
            </a:fld>
            <a:endParaRPr lang="en-CA" dirty="0"/>
          </a:p>
        </p:txBody>
      </p:sp>
      <p:sp>
        <p:nvSpPr>
          <p:cNvPr id="5" name="Footer Placeholder 5">
            <a:extLst>
              <a:ext uri="{FF2B5EF4-FFF2-40B4-BE49-F238E27FC236}">
                <a16:creationId xmlns:a16="http://schemas.microsoft.com/office/drawing/2014/main" id="{2EEA0C0D-4BDC-420E-A18F-1D0602A251E3}"/>
              </a:ext>
            </a:extLst>
          </p:cNvPr>
          <p:cNvSpPr>
            <a:spLocks noGrp="1"/>
          </p:cNvSpPr>
          <p:nvPr>
            <p:ph type="ftr" sz="quarter" idx="4"/>
          </p:nvPr>
        </p:nvSpPr>
        <p:spPr>
          <a:xfrm>
            <a:off x="0" y="901963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0724470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Next, click the three dots at the right and click Save to Playlist.</a:t>
            </a:r>
          </a:p>
        </p:txBody>
      </p:sp>
      <p:sp>
        <p:nvSpPr>
          <p:cNvPr id="4" name="Slide Number Placeholder 3"/>
          <p:cNvSpPr>
            <a:spLocks noGrp="1"/>
          </p:cNvSpPr>
          <p:nvPr>
            <p:ph type="sldNum" sz="quarter" idx="5"/>
          </p:nvPr>
        </p:nvSpPr>
        <p:spPr>
          <a:xfrm>
            <a:off x="4048368" y="9025425"/>
            <a:ext cx="3169920" cy="480060"/>
          </a:xfrm>
        </p:spPr>
        <p:txBody>
          <a:bodyPr/>
          <a:lstStyle/>
          <a:p>
            <a:fld id="{2A519965-384E-4A74-B467-F601A0FA9154}" type="slidenum">
              <a:rPr lang="en-CA" smtClean="0"/>
              <a:t>39</a:t>
            </a:fld>
            <a:endParaRPr lang="en-CA" dirty="0"/>
          </a:p>
        </p:txBody>
      </p:sp>
      <p:sp>
        <p:nvSpPr>
          <p:cNvPr id="5" name="Footer Placeholder 5">
            <a:extLst>
              <a:ext uri="{FF2B5EF4-FFF2-40B4-BE49-F238E27FC236}">
                <a16:creationId xmlns:a16="http://schemas.microsoft.com/office/drawing/2014/main" id="{3DB1E494-E00E-453C-8BA5-8989B2F401F5}"/>
              </a:ext>
            </a:extLst>
          </p:cNvPr>
          <p:cNvSpPr>
            <a:spLocks noGrp="1"/>
          </p:cNvSpPr>
          <p:nvPr>
            <p:ph type="ftr" sz="quarter" idx="4"/>
          </p:nvPr>
        </p:nvSpPr>
        <p:spPr>
          <a:xfrm>
            <a:off x="0" y="9025425"/>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738843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baseline="0" dirty="0"/>
              <a:t>Before we get started, let’s do a quick poll to find out how much you already know.</a:t>
            </a:r>
          </a:p>
          <a:p>
            <a:pPr defTabSz="966630">
              <a:defRPr/>
            </a:pPr>
            <a:endParaRPr lang="en-CA" baseline="0" dirty="0"/>
          </a:p>
          <a:p>
            <a:pPr defTabSz="966630">
              <a:defRPr/>
            </a:pPr>
            <a:r>
              <a:rPr lang="en-US" dirty="0"/>
              <a:t>You can answer the first question by raising your hand -- h</a:t>
            </a:r>
            <a:r>
              <a:rPr lang="en-CA" dirty="0"/>
              <a:t>ow many people here are using</a:t>
            </a:r>
            <a:r>
              <a:rPr lang="en-CA" baseline="0" dirty="0"/>
              <a:t> devices, such as phones or computers, that you brought with you?</a:t>
            </a:r>
          </a:p>
          <a:p>
            <a:endParaRPr lang="en-CA" baseline="0" dirty="0"/>
          </a:p>
          <a:p>
            <a:r>
              <a:rPr lang="en-CA" baseline="0" dirty="0"/>
              <a:t>How many people are using devices that you haven’t used before?</a:t>
            </a:r>
          </a:p>
          <a:p>
            <a:endParaRPr lang="en-US" dirty="0"/>
          </a:p>
          <a:p>
            <a:r>
              <a:rPr lang="en-CA" baseline="0" dirty="0"/>
              <a:t>If you’ve got a device you already know how to use, start it up and use your browser to go to the website on the screen. Once you’re there you can do the poll. It should only take a few minutes.</a:t>
            </a:r>
          </a:p>
          <a:p>
            <a:endParaRPr lang="en-CA" baseline="0" dirty="0"/>
          </a:p>
          <a:p>
            <a:pPr defTabSz="966630">
              <a:defRPr/>
            </a:pPr>
            <a:r>
              <a:rPr lang="en-CA" baseline="0" dirty="0"/>
              <a:t>If you haven’t used your device before, look for one of the browser logos you see on the screen. Then you can put in the web address to go to the poll. </a:t>
            </a:r>
          </a:p>
          <a:p>
            <a:pPr defTabSz="966630">
              <a:defRPr/>
            </a:pPr>
            <a:endParaRPr lang="en-CA" baseline="0" dirty="0"/>
          </a:p>
          <a:p>
            <a:pPr defTabSz="966630">
              <a:defRPr/>
            </a:pPr>
            <a:r>
              <a:rPr lang="en-CA" baseline="0" dirty="0"/>
              <a:t>I’ll come around and help make sure everyone is able to get to the poll. If you finish ahead of other people, you can help one of your neighbours.</a:t>
            </a:r>
          </a:p>
          <a:p>
            <a:pPr defTabSz="966630">
              <a:defRPr/>
            </a:pPr>
            <a:endParaRPr lang="en-CA" baseline="0" dirty="0"/>
          </a:p>
          <a:p>
            <a:endParaRPr lang="en-CA" baseline="0" dirty="0"/>
          </a:p>
          <a:p>
            <a:endParaRPr lang="en-CA" baseline="0" dirty="0"/>
          </a:p>
          <a:p>
            <a:endParaRPr lang="en-CA" dirty="0"/>
          </a:p>
        </p:txBody>
      </p:sp>
      <p:sp>
        <p:nvSpPr>
          <p:cNvPr id="4" name="Slide Number Placeholder 3"/>
          <p:cNvSpPr>
            <a:spLocks noGrp="1"/>
          </p:cNvSpPr>
          <p:nvPr>
            <p:ph type="sldNum" sz="quarter" idx="10"/>
          </p:nvPr>
        </p:nvSpPr>
        <p:spPr/>
        <p:txBody>
          <a:bodyPr/>
          <a:lstStyle/>
          <a:p>
            <a:fld id="{7EFC683E-87C0-4367-A3DB-BC0D8C58760C}" type="slidenum">
              <a:rPr lang="en-CA" smtClean="0"/>
              <a:t>4</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3092628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Now you can create a new playlist – we’ll call this one Arthur since it’s for episodes of the TV show --</a:t>
            </a:r>
          </a:p>
        </p:txBody>
      </p:sp>
      <p:sp>
        <p:nvSpPr>
          <p:cNvPr id="4" name="Slide Number Placeholder 3"/>
          <p:cNvSpPr>
            <a:spLocks noGrp="1"/>
          </p:cNvSpPr>
          <p:nvPr>
            <p:ph type="sldNum" sz="quarter" idx="5"/>
          </p:nvPr>
        </p:nvSpPr>
        <p:spPr>
          <a:xfrm>
            <a:off x="4055545" y="8999004"/>
            <a:ext cx="3169920" cy="480060"/>
          </a:xfrm>
        </p:spPr>
        <p:txBody>
          <a:bodyPr/>
          <a:lstStyle/>
          <a:p>
            <a:fld id="{2A519965-384E-4A74-B467-F601A0FA9154}" type="slidenum">
              <a:rPr lang="en-CA" smtClean="0"/>
              <a:t>40</a:t>
            </a:fld>
            <a:endParaRPr lang="en-CA" dirty="0"/>
          </a:p>
        </p:txBody>
      </p:sp>
      <p:sp>
        <p:nvSpPr>
          <p:cNvPr id="5" name="Footer Placeholder 5">
            <a:extLst>
              <a:ext uri="{FF2B5EF4-FFF2-40B4-BE49-F238E27FC236}">
                <a16:creationId xmlns:a16="http://schemas.microsoft.com/office/drawing/2014/main" id="{0FBBE346-B36E-4D76-9979-DE7812CB5450}"/>
              </a:ext>
            </a:extLst>
          </p:cNvPr>
          <p:cNvSpPr>
            <a:spLocks noGrp="1"/>
          </p:cNvSpPr>
          <p:nvPr>
            <p:ph type="ftr" sz="quarter" idx="4"/>
          </p:nvPr>
        </p:nvSpPr>
        <p:spPr>
          <a:xfrm>
            <a:off x="0" y="9035475"/>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5250433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 and then choose whether you want your playlist to be private (which means only you can see it), public (which means anyone can see it) or unlisted (which means you can send people a link to see it.)</a:t>
            </a:r>
          </a:p>
        </p:txBody>
      </p:sp>
      <p:sp>
        <p:nvSpPr>
          <p:cNvPr id="4" name="Slide Number Placeholder 3"/>
          <p:cNvSpPr>
            <a:spLocks noGrp="1"/>
          </p:cNvSpPr>
          <p:nvPr>
            <p:ph type="sldNum" sz="quarter" idx="5"/>
          </p:nvPr>
        </p:nvSpPr>
        <p:spPr>
          <a:xfrm>
            <a:off x="4048368" y="9025425"/>
            <a:ext cx="3169920" cy="480060"/>
          </a:xfrm>
        </p:spPr>
        <p:txBody>
          <a:bodyPr/>
          <a:lstStyle/>
          <a:p>
            <a:fld id="{2A519965-384E-4A74-B467-F601A0FA9154}" type="slidenum">
              <a:rPr lang="en-CA" smtClean="0"/>
              <a:t>41</a:t>
            </a:fld>
            <a:endParaRPr lang="en-CA" dirty="0"/>
          </a:p>
        </p:txBody>
      </p:sp>
      <p:sp>
        <p:nvSpPr>
          <p:cNvPr id="5" name="Footer Placeholder 5">
            <a:extLst>
              <a:ext uri="{FF2B5EF4-FFF2-40B4-BE49-F238E27FC236}">
                <a16:creationId xmlns:a16="http://schemas.microsoft.com/office/drawing/2014/main" id="{0A401120-98F2-45BD-9FF0-C5F77072678E}"/>
              </a:ext>
            </a:extLst>
          </p:cNvPr>
          <p:cNvSpPr>
            <a:spLocks noGrp="1"/>
          </p:cNvSpPr>
          <p:nvPr>
            <p:ph type="ftr" sz="quarter" idx="4"/>
          </p:nvPr>
        </p:nvSpPr>
        <p:spPr>
          <a:xfrm>
            <a:off x="0" y="9025425"/>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553649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Once you’ve created a playlist, the next time you want to add a video you can just click that playlist.</a:t>
            </a:r>
          </a:p>
        </p:txBody>
      </p:sp>
      <p:sp>
        <p:nvSpPr>
          <p:cNvPr id="4" name="Slide Number Placeholder 3"/>
          <p:cNvSpPr>
            <a:spLocks noGrp="1"/>
          </p:cNvSpPr>
          <p:nvPr>
            <p:ph type="sldNum" sz="quarter" idx="5"/>
          </p:nvPr>
        </p:nvSpPr>
        <p:spPr>
          <a:xfrm>
            <a:off x="4048368" y="9025425"/>
            <a:ext cx="3169920" cy="480060"/>
          </a:xfrm>
        </p:spPr>
        <p:txBody>
          <a:bodyPr/>
          <a:lstStyle/>
          <a:p>
            <a:fld id="{2A519965-384E-4A74-B467-F601A0FA9154}" type="slidenum">
              <a:rPr lang="en-CA" smtClean="0"/>
              <a:t>42</a:t>
            </a:fld>
            <a:endParaRPr lang="en-CA" dirty="0"/>
          </a:p>
        </p:txBody>
      </p:sp>
      <p:sp>
        <p:nvSpPr>
          <p:cNvPr id="5" name="Footer Placeholder 5">
            <a:extLst>
              <a:ext uri="{FF2B5EF4-FFF2-40B4-BE49-F238E27FC236}">
                <a16:creationId xmlns:a16="http://schemas.microsoft.com/office/drawing/2014/main" id="{DF6CB4FF-70D1-4129-A7C5-5D920447F585}"/>
              </a:ext>
            </a:extLst>
          </p:cNvPr>
          <p:cNvSpPr>
            <a:spLocks noGrp="1"/>
          </p:cNvSpPr>
          <p:nvPr>
            <p:ph type="ftr" sz="quarter" idx="4"/>
          </p:nvPr>
        </p:nvSpPr>
        <p:spPr>
          <a:xfrm>
            <a:off x="0" y="9025425"/>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8020483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you’re using YouTube on a mobile device like an iPad you can’t add kids’ videos to playlists, but videos you’ve Liked are automatically saved to a playlist called Liked Videos. </a:t>
            </a:r>
          </a:p>
        </p:txBody>
      </p:sp>
      <p:sp>
        <p:nvSpPr>
          <p:cNvPr id="4" name="Slide Number Placeholder 3"/>
          <p:cNvSpPr>
            <a:spLocks noGrp="1"/>
          </p:cNvSpPr>
          <p:nvPr>
            <p:ph type="sldNum" sz="quarter" idx="5"/>
          </p:nvPr>
        </p:nvSpPr>
        <p:spPr>
          <a:xfrm>
            <a:off x="4058346" y="9015673"/>
            <a:ext cx="3169920" cy="480060"/>
          </a:xfrm>
        </p:spPr>
        <p:txBody>
          <a:bodyPr/>
          <a:lstStyle/>
          <a:p>
            <a:fld id="{2A519965-384E-4A74-B467-F601A0FA9154}" type="slidenum">
              <a:rPr lang="en-CA" smtClean="0"/>
              <a:t>43</a:t>
            </a:fld>
            <a:endParaRPr lang="en-CA" dirty="0"/>
          </a:p>
        </p:txBody>
      </p:sp>
      <p:sp>
        <p:nvSpPr>
          <p:cNvPr id="5" name="Footer Placeholder 5">
            <a:extLst>
              <a:ext uri="{FF2B5EF4-FFF2-40B4-BE49-F238E27FC236}">
                <a16:creationId xmlns:a16="http://schemas.microsoft.com/office/drawing/2014/main" id="{867604C1-0F71-441F-A325-88F8C77892F7}"/>
              </a:ext>
            </a:extLst>
          </p:cNvPr>
          <p:cNvSpPr>
            <a:spLocks noGrp="1"/>
          </p:cNvSpPr>
          <p:nvPr>
            <p:ph type="ftr" sz="quarter" idx="4"/>
          </p:nvPr>
        </p:nvSpPr>
        <p:spPr>
          <a:xfrm>
            <a:off x="0" y="9027554"/>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42382188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You can see this, and any other playlists you’ve created, by clicking on Library. (That means that you can also make playlists when you’re using YouTube on a computer, and then watch them on a mobile device later.)</a:t>
            </a:r>
          </a:p>
        </p:txBody>
      </p:sp>
      <p:sp>
        <p:nvSpPr>
          <p:cNvPr id="4" name="Slide Number Placeholder 3"/>
          <p:cNvSpPr>
            <a:spLocks noGrp="1"/>
          </p:cNvSpPr>
          <p:nvPr>
            <p:ph type="sldNum" sz="quarter" idx="5"/>
          </p:nvPr>
        </p:nvSpPr>
        <p:spPr>
          <a:xfrm>
            <a:off x="4048371" y="9019633"/>
            <a:ext cx="3169920" cy="480060"/>
          </a:xfrm>
        </p:spPr>
        <p:txBody>
          <a:bodyPr/>
          <a:lstStyle/>
          <a:p>
            <a:fld id="{2A519965-384E-4A74-B467-F601A0FA9154}" type="slidenum">
              <a:rPr lang="en-CA" smtClean="0"/>
              <a:t>44</a:t>
            </a:fld>
            <a:endParaRPr lang="en-CA" dirty="0"/>
          </a:p>
        </p:txBody>
      </p:sp>
      <p:sp>
        <p:nvSpPr>
          <p:cNvPr id="5" name="Footer Placeholder 5">
            <a:extLst>
              <a:ext uri="{FF2B5EF4-FFF2-40B4-BE49-F238E27FC236}">
                <a16:creationId xmlns:a16="http://schemas.microsoft.com/office/drawing/2014/main" id="{68E3F3C6-943D-424F-B140-C7B2FDFA69F2}"/>
              </a:ext>
            </a:extLst>
          </p:cNvPr>
          <p:cNvSpPr>
            <a:spLocks noGrp="1"/>
          </p:cNvSpPr>
          <p:nvPr>
            <p:ph type="ftr" sz="quarter" idx="4"/>
          </p:nvPr>
        </p:nvSpPr>
        <p:spPr>
          <a:xfrm>
            <a:off x="0" y="901963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7101772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Let’s do a quick quiz to check that you understood everything</a:t>
            </a:r>
            <a:r>
              <a:rPr lang="en-CA" baseline="0" dirty="0"/>
              <a:t> we just covered.</a:t>
            </a:r>
          </a:p>
          <a:p>
            <a:endParaRPr lang="en-CA" baseline="0" dirty="0"/>
          </a:p>
          <a:p>
            <a:r>
              <a:rPr lang="en-CA" baseline="0" dirty="0"/>
              <a:t>It’ll work the same way as the poll you did a few minutes ago.</a:t>
            </a:r>
          </a:p>
          <a:p>
            <a:endParaRPr lang="en-CA" baseline="0" dirty="0"/>
          </a:p>
          <a:p>
            <a:r>
              <a:rPr lang="en-CA" baseline="0" dirty="0"/>
              <a:t>Quiz: https://bit.ly/parentingquiz1</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45</a:t>
            </a:fld>
            <a:endParaRPr lang="en-CA" dirty="0"/>
          </a:p>
        </p:txBody>
      </p:sp>
      <p:sp>
        <p:nvSpPr>
          <p:cNvPr id="5" name="Footer Placeholder 5"/>
          <p:cNvSpPr>
            <a:spLocks noGrp="1"/>
          </p:cNvSpPr>
          <p:nvPr>
            <p:ph type="ftr" sz="quarter" idx="4"/>
          </p:nvPr>
        </p:nvSpPr>
        <p:spPr>
          <a:xfrm>
            <a:off x="0" y="9111237"/>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8531257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Let’s try that now.</a:t>
            </a:r>
          </a:p>
          <a:p>
            <a:endParaRPr lang="en-CA" dirty="0"/>
          </a:p>
          <a:p>
            <a:r>
              <a:rPr lang="en-CA" dirty="0"/>
              <a:t>Go on to YouTube and log in. If you don’t have a Google account, you can use</a:t>
            </a:r>
            <a:r>
              <a:rPr lang="en-CA" baseline="0" dirty="0"/>
              <a:t> the account information on the screen.</a:t>
            </a:r>
          </a:p>
          <a:p>
            <a:endParaRPr lang="en-CA" baseline="0" dirty="0"/>
          </a:p>
          <a:p>
            <a:r>
              <a:rPr lang="en-CA" baseline="0" dirty="0"/>
              <a:t>Now search for some videos you think your kids would like, and add them to your playlist.</a:t>
            </a:r>
          </a:p>
          <a:p>
            <a:endParaRPr lang="en-CA" baseline="0" dirty="0"/>
          </a:p>
          <a:p>
            <a:pPr defTabSz="966630">
              <a:defRPr/>
            </a:pPr>
            <a:r>
              <a:rPr lang="en-CA" dirty="0"/>
              <a:t>I’ll come around and help anyone who’s having problems.</a:t>
            </a:r>
          </a:p>
          <a:p>
            <a:endParaRPr lang="en-CA" dirty="0"/>
          </a:p>
          <a:p>
            <a:pPr defTabSz="966630">
              <a:defRPr/>
            </a:pPr>
            <a:r>
              <a:rPr lang="en-CA" dirty="0"/>
              <a:t>Now turn to the person next to you and compare notes. How easy was it? Did you</a:t>
            </a:r>
            <a:r>
              <a:rPr lang="en-CA" baseline="0" dirty="0"/>
              <a:t> have trouble finding videos you thought were safe, and that your kids would like? Do you have any videos or channels you think other parents should know about?</a:t>
            </a:r>
            <a:endParaRPr lang="en-CA"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46</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4057381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lot of the time, kids don't want to go to their parents when things go wrong because they're afraid they'll get in trouble. </a:t>
            </a:r>
          </a:p>
          <a:p>
            <a:endParaRPr lang="en-CA" dirty="0"/>
          </a:p>
          <a:p>
            <a:r>
              <a:rPr lang="en-CA" dirty="0"/>
              <a:t>Make sure your kids know they should come to you if things go wrong, like if they can't figure out a game or they accidentally access something unpleasant. </a:t>
            </a:r>
          </a:p>
          <a:p>
            <a:endParaRPr lang="en-CA" dirty="0"/>
          </a:p>
          <a:p>
            <a:r>
              <a:rPr lang="en-CA" dirty="0"/>
              <a:t>If they're in the habit of coming to you about the little things, they'll be a lot more likely to talk to you about the big ones.       </a:t>
            </a:r>
          </a:p>
        </p:txBody>
      </p:sp>
      <p:sp>
        <p:nvSpPr>
          <p:cNvPr id="4" name="Slide Number Placeholder 3"/>
          <p:cNvSpPr>
            <a:spLocks noGrp="1"/>
          </p:cNvSpPr>
          <p:nvPr>
            <p:ph type="sldNum" sz="quarter" idx="10"/>
          </p:nvPr>
        </p:nvSpPr>
        <p:spPr/>
        <p:txBody>
          <a:bodyPr/>
          <a:lstStyle/>
          <a:p>
            <a:fld id="{9A99C475-BAB7-4237-BFC6-F714B0A2F093}" type="slidenum">
              <a:rPr lang="en-CA" smtClean="0"/>
              <a:t>47</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05849281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If they come to you with a problem, take it seriously.</a:t>
            </a:r>
          </a:p>
          <a:p>
            <a:pPr defTabSz="966630">
              <a:defRPr/>
            </a:pPr>
            <a:endParaRPr lang="en-CA" dirty="0"/>
          </a:p>
          <a:p>
            <a:pPr defTabSz="966630">
              <a:defRPr/>
            </a:pPr>
            <a:r>
              <a:rPr lang="en-CA" dirty="0"/>
              <a:t>What happens online can be just as real as what happens offline. </a:t>
            </a:r>
          </a:p>
          <a:p>
            <a:pPr defTabSz="966630">
              <a:defRPr/>
            </a:pPr>
            <a:endParaRPr lang="en-CA" dirty="0"/>
          </a:p>
          <a:p>
            <a:pPr defTabSz="966630">
              <a:defRPr/>
            </a:pPr>
            <a:r>
              <a:rPr lang="en-CA" dirty="0"/>
              <a:t>While bad decisions can be a good learning opportunity in the future, when they first come to you it's important to be supportive and reassure them that you're on their side – or they may not come to you next time.</a:t>
            </a:r>
          </a:p>
          <a:p>
            <a:pPr defTabSz="966630">
              <a:defRPr/>
            </a:pPr>
            <a:endParaRPr lang="en-CA" dirty="0"/>
          </a:p>
          <a:p>
            <a:pPr defTabSz="966630">
              <a:defRPr/>
            </a:pPr>
            <a:br>
              <a:rPr lang="en-CA" dirty="0"/>
            </a:br>
            <a:endParaRPr lang="en-CA"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48</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67294370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Of course it’s best to be ready to help when they come to you. MediaSmarts has many parent resources like tip sheets, guides and videos to help.</a:t>
            </a:r>
          </a:p>
          <a:p>
            <a:endParaRPr lang="en-CA" dirty="0"/>
          </a:p>
          <a:p>
            <a:r>
              <a:rPr lang="en-CA" dirty="0"/>
              <a:t>For example, the tip sheet </a:t>
            </a:r>
            <a:r>
              <a:rPr lang="en-CA" i="1" dirty="0"/>
              <a:t>Help! Someone Posted my Photo of Me Without My Consent </a:t>
            </a:r>
            <a:r>
              <a:rPr lang="en-CA" i="0" dirty="0"/>
              <a:t>gives advice on how you can get an unwanted photo taken down. It also explains how the law protects people who’ve had sexts shared. </a:t>
            </a:r>
          </a:p>
          <a:p>
            <a:endParaRPr lang="en-CA" i="0" dirty="0"/>
          </a:p>
          <a:p>
            <a:r>
              <a:rPr lang="en-CA" dirty="0"/>
              <a:t> </a:t>
            </a:r>
          </a:p>
        </p:txBody>
      </p:sp>
      <p:sp>
        <p:nvSpPr>
          <p:cNvPr id="4" name="Slide Number Placeholder 3"/>
          <p:cNvSpPr>
            <a:spLocks noGrp="1"/>
          </p:cNvSpPr>
          <p:nvPr>
            <p:ph type="sldNum" sz="quarter" idx="5"/>
          </p:nvPr>
        </p:nvSpPr>
        <p:spPr/>
        <p:txBody>
          <a:bodyPr/>
          <a:lstStyle/>
          <a:p>
            <a:fld id="{0B06FBF4-DAE3-44EA-A1DD-E1B4CDE3A022}" type="slidenum">
              <a:rPr lang="en-CA" smtClean="0"/>
              <a:pPr/>
              <a:t>49</a:t>
            </a:fld>
            <a:endParaRPr lang="en-CA" dirty="0"/>
          </a:p>
        </p:txBody>
      </p:sp>
      <p:sp>
        <p:nvSpPr>
          <p:cNvPr id="5" name="Footer Placeholder 5">
            <a:extLst>
              <a:ext uri="{FF2B5EF4-FFF2-40B4-BE49-F238E27FC236}">
                <a16:creationId xmlns:a16="http://schemas.microsoft.com/office/drawing/2014/main" id="{783C5748-E630-4D0B-A728-CD316C16F083}"/>
              </a:ext>
            </a:extLst>
          </p:cNvPr>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7278806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aseline="0" dirty="0"/>
              <a:t>While the internet has made being a parent harder, what kids need from us hasn’t changed.</a:t>
            </a:r>
          </a:p>
          <a:p>
            <a:endParaRPr lang="en-CA" baseline="0" dirty="0"/>
          </a:p>
          <a:p>
            <a:r>
              <a:rPr lang="en-CA" baseline="0" dirty="0"/>
              <a:t>That’s why even without being a technical expert, there are five things you can do that will keep you on top of things:</a:t>
            </a:r>
          </a:p>
          <a:p>
            <a:endParaRPr lang="en-CA" baseline="0" dirty="0"/>
          </a:p>
          <a:p>
            <a:r>
              <a:rPr lang="en-CA" baseline="0" dirty="0"/>
              <a:t>Don’t panic;</a:t>
            </a:r>
          </a:p>
          <a:p>
            <a:endParaRPr lang="en-CA" baseline="0" dirty="0"/>
          </a:p>
          <a:p>
            <a:r>
              <a:rPr lang="en-CA" baseline="0" dirty="0"/>
              <a:t>Talk to your kids;</a:t>
            </a:r>
          </a:p>
          <a:p>
            <a:endParaRPr lang="en-CA" baseline="0" dirty="0"/>
          </a:p>
          <a:p>
            <a:r>
              <a:rPr lang="en-CA" baseline="0" dirty="0"/>
              <a:t>Be a part of their online lives;</a:t>
            </a:r>
          </a:p>
          <a:p>
            <a:endParaRPr lang="en-CA" baseline="0" dirty="0"/>
          </a:p>
          <a:p>
            <a:r>
              <a:rPr lang="en-CA" baseline="0" dirty="0"/>
              <a:t>Be the person they come to when they have problems; and</a:t>
            </a:r>
          </a:p>
          <a:p>
            <a:endParaRPr lang="en-CA" baseline="0" dirty="0"/>
          </a:p>
          <a:p>
            <a:r>
              <a:rPr lang="en-CA" baseline="0" dirty="0"/>
              <a:t>Set rules for them to follow, and share the values you expect them to live by – online and offline.</a:t>
            </a:r>
            <a:br>
              <a:rPr lang="en-CA" baseline="0" dirty="0"/>
            </a:br>
            <a:endParaRPr lang="en-CA" baseline="0" dirty="0"/>
          </a:p>
          <a:p>
            <a:r>
              <a:rPr lang="en-CA" baseline="0" dirty="0"/>
              <a:t> </a:t>
            </a:r>
            <a:endParaRPr lang="en-CA" dirty="0"/>
          </a:p>
        </p:txBody>
      </p:sp>
      <p:sp>
        <p:nvSpPr>
          <p:cNvPr id="4" name="Slide Number Placeholder 3"/>
          <p:cNvSpPr>
            <a:spLocks noGrp="1"/>
          </p:cNvSpPr>
          <p:nvPr>
            <p:ph type="sldNum" sz="quarter" idx="10"/>
          </p:nvPr>
        </p:nvSpPr>
        <p:spPr/>
        <p:txBody>
          <a:bodyPr/>
          <a:lstStyle/>
          <a:p>
            <a:fld id="{9A99C475-BAB7-4237-BFC6-F714B0A2F093}" type="slidenum">
              <a:rPr lang="en-CA" smtClean="0"/>
              <a:t>5</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7346499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It’s okay to tell kids to take a break, but most of the time you don’t want to take away their phones, make them stop playing a game or stop using a social network completely. </a:t>
            </a:r>
          </a:p>
          <a:p>
            <a:endParaRPr lang="en-CA" dirty="0"/>
          </a:p>
          <a:p>
            <a:r>
              <a:rPr lang="en-CA" dirty="0"/>
              <a:t>Games and social networks are a big part of kids' lives, so telling them to stop going online is like telling them to shut down their social lives. </a:t>
            </a:r>
          </a:p>
          <a:p>
            <a:endParaRPr lang="en-CA" dirty="0"/>
          </a:p>
          <a:p>
            <a:r>
              <a:rPr lang="en-CA" dirty="0"/>
              <a:t>It will also make them feel like </a:t>
            </a:r>
            <a:r>
              <a:rPr lang="en-CA" b="1" dirty="0"/>
              <a:t>they</a:t>
            </a:r>
            <a:r>
              <a:rPr lang="en-CA" dirty="0"/>
              <a:t> are the ones who are being punished, so it is really only appropriate when they're the ones at fault, for example:</a:t>
            </a:r>
          </a:p>
          <a:p>
            <a:endParaRPr lang="en-CA" dirty="0"/>
          </a:p>
          <a:p>
            <a:pPr lvl="0"/>
            <a:r>
              <a:rPr lang="en-CA" dirty="0"/>
              <a:t>If they've been seriously and repeatedly mean or cruel to someone online</a:t>
            </a:r>
          </a:p>
          <a:p>
            <a:pPr lvl="0"/>
            <a:r>
              <a:rPr lang="en-CA" dirty="0"/>
              <a:t>If they've shared an intimate image of someone – where the person is partly or fully naked – without that person’s consent</a:t>
            </a:r>
          </a:p>
          <a:p>
            <a:pPr lvl="0"/>
            <a:r>
              <a:rPr lang="en-CA" dirty="0"/>
              <a:t>If they've used a digital device to commit a crime, such as hacking or posting hate material</a:t>
            </a:r>
          </a:p>
        </p:txBody>
      </p:sp>
      <p:sp>
        <p:nvSpPr>
          <p:cNvPr id="4" name="Slide Number Placeholder 3"/>
          <p:cNvSpPr>
            <a:spLocks noGrp="1"/>
          </p:cNvSpPr>
          <p:nvPr>
            <p:ph type="sldNum" sz="quarter" idx="10"/>
          </p:nvPr>
        </p:nvSpPr>
        <p:spPr/>
        <p:txBody>
          <a:bodyPr/>
          <a:lstStyle/>
          <a:p>
            <a:fld id="{0B06FBF4-DAE3-44EA-A1DD-E1B4CDE3A022}" type="slidenum">
              <a:rPr lang="en-CA" smtClean="0"/>
              <a:t>50</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5546720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Remember that most kids spend time online with the same kids they see offline. A lot of the “drama” that they get involved in spreads over both worlds.  </a:t>
            </a:r>
          </a:p>
          <a:p>
            <a:endParaRPr lang="en-CA" dirty="0"/>
          </a:p>
          <a:p>
            <a:r>
              <a:rPr lang="en-CA" dirty="0"/>
              <a:t>Once your kids are on social networks, or connecting with people in other ways online, tell them to come talk to you if anybody is mean to them.</a:t>
            </a:r>
          </a:p>
        </p:txBody>
      </p:sp>
      <p:sp>
        <p:nvSpPr>
          <p:cNvPr id="4" name="Slide Number Placeholder 3"/>
          <p:cNvSpPr>
            <a:spLocks noGrp="1"/>
          </p:cNvSpPr>
          <p:nvPr>
            <p:ph type="sldNum" sz="quarter" idx="10"/>
          </p:nvPr>
        </p:nvSpPr>
        <p:spPr/>
        <p:txBody>
          <a:bodyPr/>
          <a:lstStyle/>
          <a:p>
            <a:fld id="{0B06FBF4-DAE3-44EA-A1DD-E1B4CDE3A022}" type="slidenum">
              <a:rPr lang="en-CA" smtClean="0"/>
              <a:t>51</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9664568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What’s best, though, is to set clear</a:t>
            </a:r>
            <a:r>
              <a:rPr lang="en-CA" baseline="0" dirty="0"/>
              <a:t> </a:t>
            </a:r>
            <a:r>
              <a:rPr lang="en-CA" dirty="0"/>
              <a:t>rules so your kids know </a:t>
            </a:r>
            <a:r>
              <a:rPr lang="en-CA" baseline="0" dirty="0"/>
              <a:t>how you expect them to behave online. </a:t>
            </a:r>
          </a:p>
          <a:p>
            <a:endParaRPr lang="en-CA" dirty="0"/>
          </a:p>
          <a:p>
            <a:r>
              <a:rPr lang="en-CA" dirty="0"/>
              <a:t>It may seem like the internet is a place where rules don’t apply, but the rules you set for your kids still affect how they behave online. </a:t>
            </a:r>
          </a:p>
          <a:p>
            <a:endParaRPr lang="en-CA" dirty="0"/>
          </a:p>
          <a:p>
            <a:endParaRPr lang="en-CA" dirty="0"/>
          </a:p>
          <a:p>
            <a:pPr defTabSz="966630">
              <a:defRPr/>
            </a:pPr>
            <a:endParaRPr lang="en-CA" dirty="0"/>
          </a:p>
          <a:p>
            <a:endParaRPr lang="en-CA" dirty="0"/>
          </a:p>
        </p:txBody>
      </p:sp>
      <p:sp>
        <p:nvSpPr>
          <p:cNvPr id="4" name="Slide Number Placeholder 3"/>
          <p:cNvSpPr>
            <a:spLocks noGrp="1"/>
          </p:cNvSpPr>
          <p:nvPr>
            <p:ph type="sldNum" sz="quarter" idx="10"/>
          </p:nvPr>
        </p:nvSpPr>
        <p:spPr/>
        <p:txBody>
          <a:bodyPr/>
          <a:lstStyle/>
          <a:p>
            <a:fld id="{9A99C475-BAB7-4237-BFC6-F714B0A2F093}" type="slidenum">
              <a:rPr lang="en-CA" smtClean="0"/>
              <a:t>52</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4449491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Your rules don’t have to be just punishments for doing bad things. </a:t>
            </a:r>
          </a:p>
          <a:p>
            <a:pPr defTabSz="966630">
              <a:defRPr/>
            </a:pPr>
            <a:endParaRPr lang="en-CA" dirty="0"/>
          </a:p>
          <a:p>
            <a:pPr defTabSz="966630">
              <a:defRPr/>
            </a:pPr>
            <a:r>
              <a:rPr lang="en-CA" dirty="0"/>
              <a:t>What's more important is to use them as a way of helping your kids understand the </a:t>
            </a:r>
            <a:r>
              <a:rPr lang="en-CA" b="1" dirty="0"/>
              <a:t>values </a:t>
            </a:r>
            <a:r>
              <a:rPr lang="en-CA" dirty="0"/>
              <a:t>you want them to live by.</a:t>
            </a:r>
          </a:p>
          <a:p>
            <a:pPr defTabSz="966630">
              <a:defRPr/>
            </a:pPr>
            <a:endParaRPr lang="en-CA" dirty="0"/>
          </a:p>
          <a:p>
            <a:pPr defTabSz="966630">
              <a:defRPr/>
            </a:pPr>
            <a:r>
              <a:rPr lang="en-US" dirty="0"/>
              <a:t>It might be hard to believe – especially if you have teenagers – but kids generally want the adults in their lives to set limits and help them tell right from wrong. </a:t>
            </a:r>
          </a:p>
          <a:p>
            <a:pPr defTabSz="966630">
              <a:defRPr/>
            </a:pPr>
            <a:endParaRPr lang="en-CA" dirty="0"/>
          </a:p>
          <a:p>
            <a:pPr defTabSz="966630">
              <a:defRPr/>
            </a:pPr>
            <a:r>
              <a:rPr lang="en-CA" dirty="0"/>
              <a:t>That way they'll keep living by them even when you’re not around – and when they’re grown up and out on their own. </a:t>
            </a:r>
          </a:p>
          <a:p>
            <a:pPr defTabSz="966630">
              <a:defRPr/>
            </a:pPr>
            <a:endParaRPr lang="en-US"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53</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8125659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Make sure they understand that the result of these rules is </a:t>
            </a:r>
            <a:r>
              <a:rPr lang="en-CA" b="1" dirty="0"/>
              <a:t>trust</a:t>
            </a:r>
            <a:r>
              <a:rPr lang="en-CA" dirty="0"/>
              <a:t>: if you know that they understand and will follow the rules you've negotiated together, you'll be able to trust them more. </a:t>
            </a:r>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54</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404423719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Remember that whether you’re talking</a:t>
            </a:r>
            <a:r>
              <a:rPr lang="en-CA" baseline="0" dirty="0"/>
              <a:t> about treating people with respect or keeping screen time under control, what you </a:t>
            </a:r>
            <a:r>
              <a:rPr lang="en-CA" i="1" baseline="0" dirty="0"/>
              <a:t>do </a:t>
            </a:r>
            <a:r>
              <a:rPr lang="en-CA" i="0" baseline="0" dirty="0"/>
              <a:t>sends a more powerful message than anything you say. Not every internet rule has to apply to everyone in the house – it makes sense for adults, and older kids, to follow different rules than young kids – but pay attention to the messages your kids get by watching you.</a:t>
            </a:r>
            <a:endParaRPr lang="en-CA" dirty="0"/>
          </a:p>
        </p:txBody>
      </p:sp>
      <p:sp>
        <p:nvSpPr>
          <p:cNvPr id="4" name="Slide Number Placeholder 3"/>
          <p:cNvSpPr>
            <a:spLocks noGrp="1"/>
          </p:cNvSpPr>
          <p:nvPr>
            <p:ph type="sldNum" sz="quarter" idx="10"/>
          </p:nvPr>
        </p:nvSpPr>
        <p:spPr/>
        <p:txBody>
          <a:bodyPr/>
          <a:lstStyle/>
          <a:p>
            <a:fld id="{B992DD3C-B722-4D3F-82D7-FB46C38096CB}" type="slidenum">
              <a:rPr lang="en-CA" smtClean="0"/>
              <a:t>55</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8644038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With younger kids, it makes sense to just explain the rules you expect them to follow. </a:t>
            </a:r>
          </a:p>
          <a:p>
            <a:endParaRPr lang="en-CA" dirty="0"/>
          </a:p>
          <a:p>
            <a:r>
              <a:rPr lang="en-CA" dirty="0"/>
              <a:t>As kids get older, though, they're a lot more likely to follow rules if they've been involved in making them. </a:t>
            </a:r>
          </a:p>
          <a:p>
            <a:endParaRPr lang="en-CA" dirty="0"/>
          </a:p>
          <a:p>
            <a:r>
              <a:rPr lang="en-CA" dirty="0"/>
              <a:t>Before you renegotiate rules, ask them some questions to find out which of the old rules they still remember:</a:t>
            </a:r>
          </a:p>
          <a:p>
            <a:endParaRPr lang="en-CA" dirty="0"/>
          </a:p>
          <a:p>
            <a:pPr lvl="0"/>
            <a:r>
              <a:rPr lang="en-CA" dirty="0"/>
              <a:t>Do you feel like you know what things we expect you to do, and not do when you’re online? </a:t>
            </a:r>
          </a:p>
          <a:p>
            <a:pPr lvl="0"/>
            <a:endParaRPr lang="en-CA" dirty="0"/>
          </a:p>
          <a:p>
            <a:pPr lvl="0"/>
            <a:r>
              <a:rPr lang="en-CA" dirty="0"/>
              <a:t>Do you know what to do if things go really wrong?</a:t>
            </a:r>
          </a:p>
          <a:p>
            <a:endParaRPr lang="en-CA" dirty="0"/>
          </a:p>
          <a:p>
            <a:endParaRPr lang="en-CA" dirty="0"/>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56</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6513587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Let’s do another</a:t>
            </a:r>
            <a:r>
              <a:rPr lang="en-CA" baseline="0" dirty="0"/>
              <a:t> quick quiz to make sure you understood all that.</a:t>
            </a:r>
          </a:p>
          <a:p>
            <a:endParaRPr lang="en-CA" baseline="0" dirty="0"/>
          </a:p>
          <a:p>
            <a:r>
              <a:rPr lang="en-CA" baseline="0" dirty="0"/>
              <a:t>Quiz: https://bit.ly/quiz2parent</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57</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561795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Let’s try making some rules that</a:t>
            </a:r>
            <a:r>
              <a:rPr lang="en-CA" baseline="0" dirty="0"/>
              <a:t> make sense for your home</a:t>
            </a:r>
            <a:r>
              <a:rPr lang="en-CA" dirty="0"/>
              <a:t>.</a:t>
            </a:r>
          </a:p>
          <a:p>
            <a:endParaRPr lang="en-CA" dirty="0"/>
          </a:p>
          <a:p>
            <a:r>
              <a:rPr lang="en-CA" dirty="0"/>
              <a:t>Use the </a:t>
            </a:r>
            <a:r>
              <a:rPr lang="en-CA" i="1" dirty="0"/>
              <a:t>Household internet rules </a:t>
            </a:r>
            <a:r>
              <a:rPr lang="en-CA" dirty="0"/>
              <a:t>worksheet to make a list of things that your kids do online, like playing games, social networks and sharing photos and videos.</a:t>
            </a:r>
          </a:p>
          <a:p>
            <a:endParaRPr lang="en-CA" dirty="0"/>
          </a:p>
          <a:p>
            <a:r>
              <a:rPr lang="en-CA" dirty="0"/>
              <a:t>Now for each of those, think of what you want your kids to do and what you want them </a:t>
            </a:r>
            <a:r>
              <a:rPr lang="en-CA" i="1" dirty="0"/>
              <a:t>not </a:t>
            </a:r>
            <a:r>
              <a:rPr lang="en-CA" dirty="0"/>
              <a:t>to do.</a:t>
            </a:r>
          </a:p>
          <a:p>
            <a:endParaRPr lang="en-CA" dirty="0"/>
          </a:p>
          <a:p>
            <a:r>
              <a:rPr lang="en-CA" dirty="0"/>
              <a:t>For example, you might want them to ask you before they download any new games or apps, and you might want them </a:t>
            </a:r>
            <a:r>
              <a:rPr lang="en-CA" i="1" dirty="0"/>
              <a:t>not </a:t>
            </a:r>
            <a:r>
              <a:rPr lang="en-CA" dirty="0"/>
              <a:t>to post any photos or videos that have anybody else in them without asking those people first.</a:t>
            </a:r>
          </a:p>
          <a:p>
            <a:endParaRPr lang="en-CA" dirty="0"/>
          </a:p>
          <a:p>
            <a:r>
              <a:rPr lang="en-CA" dirty="0"/>
              <a:t>Some of your rules might also fit into more than one activity. Treating people with respect, for example, is just as important in games as in social networks.</a:t>
            </a:r>
          </a:p>
          <a:p>
            <a:endParaRPr lang="en-CA" dirty="0"/>
          </a:p>
          <a:p>
            <a:pPr defTabSz="966630">
              <a:defRPr/>
            </a:pPr>
            <a:r>
              <a:rPr lang="en-CA" dirty="0"/>
              <a:t>I’ll come around and help anyone who’s having problems.</a:t>
            </a:r>
          </a:p>
          <a:p>
            <a:endParaRPr lang="en-CA" dirty="0"/>
          </a:p>
          <a:p>
            <a:r>
              <a:rPr lang="en-CA" dirty="0"/>
              <a:t>Now turn to the person next to you and compare lists. How similar</a:t>
            </a:r>
            <a:r>
              <a:rPr lang="en-CA" baseline="0" dirty="0"/>
              <a:t> are your lists? Did they think of rules you’d like to include in your list? Are there rules you think everyone should include in their lists?</a:t>
            </a:r>
            <a:endParaRPr lang="en-CA" dirty="0"/>
          </a:p>
          <a:p>
            <a:endParaRPr lang="en-CA" dirty="0"/>
          </a:p>
          <a:p>
            <a:r>
              <a:rPr lang="en-CA" dirty="0"/>
              <a:t>Note to facilitator – You may choose to do this as a whole-group discussion if you feel it is more appropriate.</a:t>
            </a:r>
            <a:endParaRPr lang="en-CA" dirty="0">
              <a:solidFill>
                <a:srgbClr val="00B050"/>
              </a:solidFill>
            </a:endParaRPr>
          </a:p>
        </p:txBody>
      </p:sp>
      <p:sp>
        <p:nvSpPr>
          <p:cNvPr id="4" name="Slide Number Placeholder 3"/>
          <p:cNvSpPr>
            <a:spLocks noGrp="1"/>
          </p:cNvSpPr>
          <p:nvPr>
            <p:ph type="sldNum" sz="quarter" idx="10"/>
          </p:nvPr>
        </p:nvSpPr>
        <p:spPr/>
        <p:txBody>
          <a:bodyPr/>
          <a:lstStyle/>
          <a:p>
            <a:fld id="{0B06FBF4-DAE3-44EA-A1DD-E1B4CDE3A022}" type="slidenum">
              <a:rPr lang="en-CA" smtClean="0"/>
              <a:t>58</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401788402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lot of the time, there’s an easy fix when things go wrong.</a:t>
            </a:r>
          </a:p>
          <a:p>
            <a:endParaRPr lang="en-CA" dirty="0"/>
          </a:p>
          <a:p>
            <a:r>
              <a:rPr lang="en-CA" dirty="0"/>
              <a:t>Knowing how to deal with some common problems can make it a lot less stressful when your kids are using digital devices. </a:t>
            </a:r>
          </a:p>
        </p:txBody>
      </p:sp>
      <p:sp>
        <p:nvSpPr>
          <p:cNvPr id="4" name="Slide Number Placeholder 3"/>
          <p:cNvSpPr>
            <a:spLocks noGrp="1"/>
          </p:cNvSpPr>
          <p:nvPr>
            <p:ph type="sldNum" sz="quarter" idx="10"/>
          </p:nvPr>
        </p:nvSpPr>
        <p:spPr/>
        <p:txBody>
          <a:bodyPr/>
          <a:lstStyle/>
          <a:p>
            <a:fld id="{DCCF94E1-789E-472C-BB4B-841F0076E144}" type="slidenum">
              <a:rPr lang="en-CA" smtClean="0"/>
              <a:t>59</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009569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First of all, don’t be scared! </a:t>
            </a:r>
          </a:p>
          <a:p>
            <a:endParaRPr lang="en-CA" dirty="0"/>
          </a:p>
          <a:p>
            <a:r>
              <a:rPr lang="en-CA" dirty="0"/>
              <a:t>It can help to think of the internet as being like a swimming pool.</a:t>
            </a:r>
          </a:p>
          <a:p>
            <a:endParaRPr lang="en-CA" dirty="0"/>
          </a:p>
          <a:p>
            <a:r>
              <a:rPr lang="en-CA" dirty="0"/>
              <a:t>We know that pools can be dangerous, but we also know that the best way to keep our kids safe there is to teach them how to swim so they can keep </a:t>
            </a:r>
            <a:r>
              <a:rPr lang="en-CA" i="1" dirty="0"/>
              <a:t>themselves</a:t>
            </a:r>
            <a:r>
              <a:rPr lang="en-CA" dirty="0"/>
              <a:t> safe.</a:t>
            </a:r>
          </a:p>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t>6</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86231588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30">
              <a:defRPr/>
            </a:pPr>
            <a:r>
              <a:rPr lang="en-CA" dirty="0"/>
              <a:t>On phones and tablets you can usually leave an app without closing it by pressing the Home button.</a:t>
            </a:r>
          </a:p>
          <a:p>
            <a:pPr defTabSz="966630">
              <a:defRPr/>
            </a:pPr>
            <a:endParaRPr lang="en-CA" dirty="0"/>
          </a:p>
          <a:p>
            <a:pPr defTabSz="966630">
              <a:defRPr/>
            </a:pPr>
            <a:r>
              <a:rPr lang="en-CA" dirty="0"/>
              <a:t>If you want to close an app on the iPhone or iPad, push the Home button twice. Then use your finger to swipe the app you want to close off the screen.</a:t>
            </a:r>
          </a:p>
          <a:p>
            <a:pPr defTabSz="966630">
              <a:defRPr/>
            </a:pPr>
            <a:endParaRPr lang="en-CA" dirty="0"/>
          </a:p>
          <a:p>
            <a:pPr defTabSz="966630">
              <a:defRPr/>
            </a:pPr>
            <a:r>
              <a:rPr lang="en-CA" dirty="0"/>
              <a:t>If you have a more recent iPhone or iPad with no home button, swipe </a:t>
            </a:r>
            <a:r>
              <a:rPr lang="en-CA" dirty="0">
                <a:solidFill>
                  <a:srgbClr val="FF0000"/>
                </a:solidFill>
              </a:rPr>
              <a:t>young</a:t>
            </a:r>
            <a:r>
              <a:rPr lang="en-CA" dirty="0"/>
              <a:t> </a:t>
            </a:r>
            <a:r>
              <a:rPr lang="en-CA" dirty="0">
                <a:solidFill>
                  <a:srgbClr val="00B050"/>
                </a:solidFill>
              </a:rPr>
              <a:t>your</a:t>
            </a:r>
            <a:r>
              <a:rPr lang="en-CA" dirty="0"/>
              <a:t> finger halfway up from the bottom of the screen and then lift your finger. This will open a new window where you can close apps.</a:t>
            </a:r>
          </a:p>
          <a:p>
            <a:pPr defTabSz="966630">
              <a:defRPr/>
            </a:pPr>
            <a:endParaRPr lang="en-CA" dirty="0"/>
          </a:p>
          <a:p>
            <a:pPr defTabSz="966630">
              <a:defRPr/>
            </a:pPr>
            <a:r>
              <a:rPr lang="en-CA" dirty="0"/>
              <a:t>On an Android device, tap the square </a:t>
            </a:r>
            <a:r>
              <a:rPr lang="en-CA" i="1" dirty="0"/>
              <a:t>next </a:t>
            </a:r>
            <a:r>
              <a:rPr lang="en-CA" dirty="0"/>
              <a:t>to the home button, then swipe the app off the screen. (Sometimes this is on the right, sometimes on the left.)</a:t>
            </a:r>
          </a:p>
          <a:p>
            <a:pPr defTabSz="966630">
              <a:defRPr/>
            </a:pPr>
            <a:endParaRPr lang="en-CA" dirty="0"/>
          </a:p>
          <a:p>
            <a:endParaRPr lang="en-CA" dirty="0"/>
          </a:p>
        </p:txBody>
      </p:sp>
      <p:sp>
        <p:nvSpPr>
          <p:cNvPr id="4" name="Slide Number Placeholder 3"/>
          <p:cNvSpPr>
            <a:spLocks noGrp="1"/>
          </p:cNvSpPr>
          <p:nvPr>
            <p:ph type="sldNum" sz="quarter" idx="10"/>
          </p:nvPr>
        </p:nvSpPr>
        <p:spPr/>
        <p:txBody>
          <a:bodyPr/>
          <a:lstStyle/>
          <a:p>
            <a:fld id="{DCCF94E1-789E-472C-BB4B-841F0076E144}" type="slidenum">
              <a:rPr lang="en-CA" smtClean="0"/>
              <a:t>60</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8786303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you’re using a computer that runs Windows, press the Control,</a:t>
            </a:r>
            <a:r>
              <a:rPr lang="en-CA" baseline="0" dirty="0"/>
              <a:t> Alt and Delete buttons at the same time. (They may not be in exactly the same spots on your keyboard.)</a:t>
            </a:r>
            <a:endParaRPr lang="en-CA" dirty="0"/>
          </a:p>
        </p:txBody>
      </p:sp>
      <p:sp>
        <p:nvSpPr>
          <p:cNvPr id="4" name="Slide Number Placeholder 3"/>
          <p:cNvSpPr>
            <a:spLocks noGrp="1"/>
          </p:cNvSpPr>
          <p:nvPr>
            <p:ph type="sldNum" sz="quarter" idx="10"/>
          </p:nvPr>
        </p:nvSpPr>
        <p:spPr/>
        <p:txBody>
          <a:bodyPr/>
          <a:lstStyle/>
          <a:p>
            <a:fld id="{DCCF94E1-789E-472C-BB4B-841F0076E144}" type="slidenum">
              <a:rPr lang="en-CA" smtClean="0"/>
              <a:t>61</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8420458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That will bring up this Task Manager window. Click on</a:t>
            </a:r>
            <a:r>
              <a:rPr lang="en-CA" baseline="0" dirty="0"/>
              <a:t> the program that you want to close and press End task.</a:t>
            </a:r>
          </a:p>
        </p:txBody>
      </p:sp>
      <p:sp>
        <p:nvSpPr>
          <p:cNvPr id="4" name="Slide Number Placeholder 3"/>
          <p:cNvSpPr>
            <a:spLocks noGrp="1"/>
          </p:cNvSpPr>
          <p:nvPr>
            <p:ph type="sldNum" sz="quarter" idx="10"/>
          </p:nvPr>
        </p:nvSpPr>
        <p:spPr/>
        <p:txBody>
          <a:bodyPr/>
          <a:lstStyle/>
          <a:p>
            <a:fld id="{DCCF94E1-789E-472C-BB4B-841F0076E144}" type="slidenum">
              <a:rPr lang="en-CA" smtClean="0"/>
              <a:t>62</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57" tIns="48329" rIns="96657" bIns="48329" rtlCol="0" anchor="b"/>
          <a:lstStyle>
            <a:lvl1pPr algn="l">
              <a:defRPr sz="1300"/>
            </a:lvl1pPr>
          </a:lstStyle>
          <a:p>
            <a:r>
              <a:rPr lang="en-CA" dirty="0"/>
              <a:t>© 2021 MediaSmarts</a:t>
            </a:r>
          </a:p>
        </p:txBody>
      </p:sp>
    </p:spTree>
    <p:extLst>
      <p:ext uri="{BB962C8B-B14F-4D97-AF65-F5344CB8AC3E}">
        <p14:creationId xmlns:p14="http://schemas.microsoft.com/office/powerpoint/2010/main" val="80851677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If you’re using a Mac, press Command, Option and Escape instead.</a:t>
            </a:r>
          </a:p>
        </p:txBody>
      </p:sp>
      <p:sp>
        <p:nvSpPr>
          <p:cNvPr id="4" name="Slide Number Placeholder 3"/>
          <p:cNvSpPr>
            <a:spLocks noGrp="1"/>
          </p:cNvSpPr>
          <p:nvPr>
            <p:ph type="sldNum" sz="quarter" idx="10"/>
          </p:nvPr>
        </p:nvSpPr>
        <p:spPr/>
        <p:txBody>
          <a:bodyPr/>
          <a:lstStyle/>
          <a:p>
            <a:fld id="{DCCF94E1-789E-472C-BB4B-841F0076E144}" type="slidenum">
              <a:rPr lang="en-CA" smtClean="0"/>
              <a:t>63</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8420458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Before we finish, let’s review some of the new terms</a:t>
            </a:r>
            <a:r>
              <a:rPr lang="en-CA" baseline="0" dirty="0"/>
              <a:t> we’ve learned in this session.</a:t>
            </a:r>
          </a:p>
          <a:p>
            <a:endParaRPr lang="en-CA" baseline="0" dirty="0"/>
          </a:p>
          <a:p>
            <a:r>
              <a:rPr lang="en-CA" baseline="0" dirty="0"/>
              <a:t>A </a:t>
            </a:r>
            <a:r>
              <a:rPr lang="en-CA" i="1" baseline="0" dirty="0"/>
              <a:t>browser </a:t>
            </a:r>
            <a:r>
              <a:rPr lang="en-CA" i="0" baseline="0" dirty="0"/>
              <a:t>is the app or program that lets your device visit web pages. Examples of browsers include Chrome, Firefox and Safari.</a:t>
            </a:r>
            <a:br>
              <a:rPr lang="en-CA" i="0" baseline="0" dirty="0"/>
            </a:br>
            <a:endParaRPr lang="en-CA" i="0" baseline="0" dirty="0"/>
          </a:p>
          <a:p>
            <a:r>
              <a:rPr lang="en-CA" i="0" baseline="0" dirty="0"/>
              <a:t>A </a:t>
            </a:r>
            <a:r>
              <a:rPr lang="en-CA" i="1" baseline="0" dirty="0"/>
              <a:t>data plan</a:t>
            </a:r>
            <a:r>
              <a:rPr lang="en-CA" i="0" baseline="0" dirty="0"/>
              <a:t> brings internet signals using cell phone signals.</a:t>
            </a:r>
          </a:p>
          <a:p>
            <a:endParaRPr lang="en-CA" i="0" baseline="0" dirty="0"/>
          </a:p>
          <a:p>
            <a:r>
              <a:rPr lang="en-CA" i="1" dirty="0"/>
              <a:t>WiFi</a:t>
            </a:r>
            <a:r>
              <a:rPr lang="en-CA" i="1" baseline="0" dirty="0"/>
              <a:t> </a:t>
            </a:r>
            <a:r>
              <a:rPr lang="en-CA" i="0" baseline="0" dirty="0"/>
              <a:t>sends internet signals to your computer without any kind of wires or cables by using a wireless </a:t>
            </a:r>
            <a:r>
              <a:rPr lang="en-CA" i="1" baseline="0" dirty="0"/>
              <a:t>router </a:t>
            </a:r>
            <a:r>
              <a:rPr lang="en-CA" i="0" baseline="0" dirty="0"/>
              <a:t>that’s connected to cable internet.</a:t>
            </a:r>
          </a:p>
          <a:p>
            <a:endParaRPr lang="en-CA" i="0"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64</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02874515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We’re almost done this</a:t>
            </a:r>
            <a:r>
              <a:rPr lang="en-CA" baseline="0" dirty="0"/>
              <a:t> workshop, so let’s stop for a second to see if anybody has any questions about what we’ve covered so far.</a:t>
            </a:r>
          </a:p>
          <a:p>
            <a:endParaRPr lang="en-CA" baseline="0" dirty="0"/>
          </a:p>
          <a:p>
            <a:r>
              <a:rPr lang="en-CA" baseline="0" dirty="0"/>
              <a:t>If you’d rather not ask your question now, I will be here for a little bit after the workshop, so feel free to come ask me.</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t>65</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4706229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Make sure to take home the Practice Sheet for this workshop. Use the video link on it to review what we covered</a:t>
            </a:r>
            <a:r>
              <a:rPr lang="en-CA" baseline="0" dirty="0"/>
              <a:t> today.</a:t>
            </a:r>
            <a:endParaRPr lang="en-CA" dirty="0"/>
          </a:p>
        </p:txBody>
      </p:sp>
      <p:sp>
        <p:nvSpPr>
          <p:cNvPr id="4" name="Slide Number Placeholder 3"/>
          <p:cNvSpPr>
            <a:spLocks noGrp="1"/>
          </p:cNvSpPr>
          <p:nvPr>
            <p:ph type="sldNum" sz="quarter" idx="10"/>
          </p:nvPr>
        </p:nvSpPr>
        <p:spPr/>
        <p:txBody>
          <a:bodyPr/>
          <a:lstStyle/>
          <a:p>
            <a:fld id="{1454F0EA-2214-4D79-A350-2C5E12F90435}" type="slidenum">
              <a:rPr lang="en-CA" smtClean="0"/>
              <a:pPr/>
              <a:t>66</a:t>
            </a:fld>
            <a:endParaRPr lang="en-CA" dirty="0"/>
          </a:p>
        </p:txBody>
      </p:sp>
    </p:spTree>
    <p:extLst>
      <p:ext uri="{BB962C8B-B14F-4D97-AF65-F5344CB8AC3E}">
        <p14:creationId xmlns:p14="http://schemas.microsoft.com/office/powerpoint/2010/main" val="42411094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0B06FBF4-DAE3-44EA-A1DD-E1B4CDE3A022}" type="slidenum">
              <a:rPr lang="en-CA" smtClean="0"/>
              <a:pPr/>
              <a:t>67</a:t>
            </a:fld>
            <a:endParaRPr lang="en-CA" dirty="0"/>
          </a:p>
        </p:txBody>
      </p:sp>
      <p:sp>
        <p:nvSpPr>
          <p:cNvPr id="6" name="Footer Placeholder 5">
            <a:extLst>
              <a:ext uri="{FF2B5EF4-FFF2-40B4-BE49-F238E27FC236}">
                <a16:creationId xmlns:a16="http://schemas.microsoft.com/office/drawing/2014/main" id="{19D5967C-0CE6-4580-8D98-E479AA3D5785}"/>
              </a:ext>
            </a:extLst>
          </p:cNvPr>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2214407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Even when it comes to technology, kids almost always turn to their parents for help when they have problems or questions.</a:t>
            </a:r>
          </a:p>
          <a:p>
            <a:endParaRPr lang="en-CA" dirty="0"/>
          </a:p>
          <a:p>
            <a:r>
              <a:rPr lang="en-CA" dirty="0"/>
              <a:t>When they do, they’re not usually coming for help with the technology.</a:t>
            </a:r>
          </a:p>
          <a:p>
            <a:endParaRPr lang="en-CA" dirty="0"/>
          </a:p>
          <a:p>
            <a:r>
              <a:rPr lang="en-CA" dirty="0"/>
              <a:t>What your kids need from you is </a:t>
            </a:r>
            <a:r>
              <a:rPr lang="en-CA" i="1" dirty="0"/>
              <a:t>guidance</a:t>
            </a:r>
            <a:r>
              <a:rPr lang="en-CA" dirty="0"/>
              <a:t>, so they're ready to deal with problems before they happen, and </a:t>
            </a:r>
            <a:r>
              <a:rPr lang="en-CA" i="1" dirty="0"/>
              <a:t>support </a:t>
            </a:r>
            <a:r>
              <a:rPr lang="en-CA" dirty="0"/>
              <a:t>when things do go wrong. </a:t>
            </a:r>
          </a:p>
          <a:p>
            <a:endParaRPr lang="en-CA" dirty="0"/>
          </a:p>
        </p:txBody>
      </p:sp>
      <p:sp>
        <p:nvSpPr>
          <p:cNvPr id="4" name="Slide Number Placeholder 3"/>
          <p:cNvSpPr>
            <a:spLocks noGrp="1"/>
          </p:cNvSpPr>
          <p:nvPr>
            <p:ph type="sldNum" sz="quarter" idx="10"/>
          </p:nvPr>
        </p:nvSpPr>
        <p:spPr/>
        <p:txBody>
          <a:bodyPr/>
          <a:lstStyle/>
          <a:p>
            <a:fld id="{9A99C475-BAB7-4237-BFC6-F714B0A2F093}" type="slidenum">
              <a:rPr lang="en-CA" smtClean="0"/>
              <a:t>7</a:t>
            </a:fld>
            <a:endParaRPr lang="en-CA" dirty="0"/>
          </a:p>
        </p:txBody>
      </p:sp>
      <p:sp>
        <p:nvSpPr>
          <p:cNvPr id="5" name="Footer Placeholder 5"/>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1780131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A good example of this is how we talk to our kids about sexting.</a:t>
            </a:r>
          </a:p>
          <a:p>
            <a:endParaRPr lang="en-CA" dirty="0"/>
          </a:p>
          <a:p>
            <a:r>
              <a:rPr lang="en-CA" dirty="0"/>
              <a:t>It can be tempting to use “scare tactics” to try to convince them not to send sexts. But not only does this not work, it can actually backfire - partly because it makes sexting seem more common than it actually is, and also because if your kids’ main worry is getting in trouble, they won’t come to you if they have problems. </a:t>
            </a:r>
          </a:p>
          <a:p>
            <a:endParaRPr lang="en-CA" dirty="0"/>
          </a:p>
          <a:p>
            <a:r>
              <a:rPr lang="en-CA" dirty="0"/>
              <a:t>Instead, give your kids the guidance they need to make good decisions, and make sure they know you’ll be there if they need help.</a:t>
            </a:r>
          </a:p>
          <a:p>
            <a:endParaRPr lang="en-CA" dirty="0"/>
          </a:p>
          <a:p>
            <a:endParaRPr lang="en-CA" dirty="0"/>
          </a:p>
        </p:txBody>
      </p:sp>
      <p:sp>
        <p:nvSpPr>
          <p:cNvPr id="4" name="Slide Number Placeholder 3"/>
          <p:cNvSpPr>
            <a:spLocks noGrp="1"/>
          </p:cNvSpPr>
          <p:nvPr>
            <p:ph type="sldNum" sz="quarter" idx="5"/>
          </p:nvPr>
        </p:nvSpPr>
        <p:spPr/>
        <p:txBody>
          <a:bodyPr/>
          <a:lstStyle/>
          <a:p>
            <a:fld id="{0B06FBF4-DAE3-44EA-A1DD-E1B4CDE3A022}" type="slidenum">
              <a:rPr lang="en-CA" smtClean="0"/>
              <a:pPr/>
              <a:t>8</a:t>
            </a:fld>
            <a:endParaRPr lang="en-CA" dirty="0"/>
          </a:p>
        </p:txBody>
      </p:sp>
      <p:sp>
        <p:nvSpPr>
          <p:cNvPr id="5" name="Footer Placeholder 5">
            <a:extLst>
              <a:ext uri="{FF2B5EF4-FFF2-40B4-BE49-F238E27FC236}">
                <a16:creationId xmlns:a16="http://schemas.microsoft.com/office/drawing/2014/main" id="{4ABAD06E-6353-4910-85FA-4AEC48884230}"/>
              </a:ext>
            </a:extLst>
          </p:cNvPr>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2586750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So what should we tell kids about sexting?</a:t>
            </a:r>
          </a:p>
          <a:p>
            <a:endParaRPr lang="en-CA" dirty="0"/>
          </a:p>
          <a:p>
            <a:r>
              <a:rPr lang="en-CA" dirty="0"/>
              <a:t>First, it’s not true that “everybody does it”: even among older teens, fewer than half have ever sent a sext. </a:t>
            </a:r>
          </a:p>
          <a:p>
            <a:endParaRPr lang="en-CA" dirty="0"/>
          </a:p>
          <a:p>
            <a:r>
              <a:rPr lang="en-CA" dirty="0"/>
              <a:t>Make sure kids know that once a photo or video is shared with </a:t>
            </a:r>
            <a:r>
              <a:rPr lang="en-CA" i="1" dirty="0"/>
              <a:t>anyone </a:t>
            </a:r>
            <a:r>
              <a:rPr lang="en-CA" i="0" dirty="0"/>
              <a:t>– even with a “disappearing” photo app like Snapchat – there’s a chance it can be copied and could stay online forever. </a:t>
            </a:r>
          </a:p>
          <a:p>
            <a:endParaRPr lang="en-CA" i="0" dirty="0"/>
          </a:p>
          <a:p>
            <a:r>
              <a:rPr lang="en-CA" i="0" dirty="0"/>
              <a:t>Even if kids know that</a:t>
            </a:r>
            <a:r>
              <a:rPr lang="en-CA" dirty="0"/>
              <a:t>,</a:t>
            </a:r>
            <a:r>
              <a:rPr lang="en-CA" i="0" dirty="0"/>
              <a:t> they usually think they can trust their friends or partners not to share a sext. Remind them that people sometimes do surprising things when they’re angry or upset – like if they’ve just broken up with someone.</a:t>
            </a:r>
            <a:r>
              <a:rPr lang="en-CA" dirty="0"/>
              <a:t>  </a:t>
            </a:r>
            <a:endParaRPr lang="en-CA" dirty="0">
              <a:cs typeface="Calibri"/>
            </a:endParaRPr>
          </a:p>
        </p:txBody>
      </p:sp>
      <p:sp>
        <p:nvSpPr>
          <p:cNvPr id="4" name="Slide Number Placeholder 3"/>
          <p:cNvSpPr>
            <a:spLocks noGrp="1"/>
          </p:cNvSpPr>
          <p:nvPr>
            <p:ph type="sldNum" sz="quarter" idx="5"/>
          </p:nvPr>
        </p:nvSpPr>
        <p:spPr/>
        <p:txBody>
          <a:bodyPr/>
          <a:lstStyle/>
          <a:p>
            <a:fld id="{0B06FBF4-DAE3-44EA-A1DD-E1B4CDE3A022}" type="slidenum">
              <a:rPr lang="en-CA" smtClean="0"/>
              <a:pPr/>
              <a:t>9</a:t>
            </a:fld>
            <a:endParaRPr lang="en-CA" dirty="0"/>
          </a:p>
        </p:txBody>
      </p:sp>
      <p:sp>
        <p:nvSpPr>
          <p:cNvPr id="5" name="Footer Placeholder 5">
            <a:extLst>
              <a:ext uri="{FF2B5EF4-FFF2-40B4-BE49-F238E27FC236}">
                <a16:creationId xmlns:a16="http://schemas.microsoft.com/office/drawing/2014/main" id="{9AE507DA-1CFB-44E9-A35F-8549C7CE5096}"/>
              </a:ext>
            </a:extLst>
          </p:cNvPr>
          <p:cNvSpPr>
            <a:spLocks noGrp="1"/>
          </p:cNvSpPr>
          <p:nvPr>
            <p:ph type="ftr" sz="quarter" idx="4"/>
          </p:nvPr>
        </p:nvSpPr>
        <p:spPr>
          <a:xfrm>
            <a:off x="0" y="9119473"/>
            <a:ext cx="3169920" cy="480060"/>
          </a:xfrm>
          <a:prstGeom prst="rect">
            <a:avLst/>
          </a:prstGeom>
        </p:spPr>
        <p:txBody>
          <a:bodyPr vert="horz" lIns="96663" tIns="48332" rIns="96663" bIns="48332" rtlCol="0" anchor="b"/>
          <a:lstStyle>
            <a:lvl1pPr algn="l">
              <a:defRPr sz="1100"/>
            </a:lvl1pPr>
          </a:lstStyle>
          <a:p>
            <a:r>
              <a:rPr lang="en-CA" dirty="0"/>
              <a:t>© 2021 MediaSmarts</a:t>
            </a:r>
          </a:p>
        </p:txBody>
      </p:sp>
    </p:spTree>
    <p:extLst>
      <p:ext uri="{BB962C8B-B14F-4D97-AF65-F5344CB8AC3E}">
        <p14:creationId xmlns:p14="http://schemas.microsoft.com/office/powerpoint/2010/main" val="35827570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3377681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2479788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1179087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YCWW title">
    <p:spTree>
      <p:nvGrpSpPr>
        <p:cNvPr id="1" name=""/>
        <p:cNvGrpSpPr/>
        <p:nvPr/>
      </p:nvGrpSpPr>
      <p:grpSpPr>
        <a:xfrm>
          <a:off x="0" y="0"/>
          <a:ext cx="0" cy="0"/>
          <a:chOff x="0" y="0"/>
          <a:chExt cx="0" cy="0"/>
        </a:xfrm>
      </p:grpSpPr>
    </p:spTree>
    <p:extLst>
      <p:ext uri="{BB962C8B-B14F-4D97-AF65-F5344CB8AC3E}">
        <p14:creationId xmlns:p14="http://schemas.microsoft.com/office/powerpoint/2010/main" val="5702461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1731130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7241371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3482098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1569920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4132386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3179609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3245711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CA7AC4F-5ABD-424A-BABA-C45405374D57}" type="datetimeFigureOut">
              <a:rPr lang="en-CA" smtClean="0"/>
              <a:t>2022-04-28</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E6AFE19E-E8F7-483B-888B-C636E7FCFC16}" type="slidenum">
              <a:rPr lang="en-CA" smtClean="0"/>
              <a:t>‹#›</a:t>
            </a:fld>
            <a:endParaRPr lang="en-CA" dirty="0"/>
          </a:p>
        </p:txBody>
      </p:sp>
    </p:spTree>
    <p:extLst>
      <p:ext uri="{BB962C8B-B14F-4D97-AF65-F5344CB8AC3E}">
        <p14:creationId xmlns:p14="http://schemas.microsoft.com/office/powerpoint/2010/main" val="23373106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A7AC4F-5ABD-424A-BABA-C45405374D57}" type="datetimeFigureOut">
              <a:rPr lang="en-CA" smtClean="0"/>
              <a:t>2022-04-28</a:t>
            </a:fld>
            <a:endParaRPr lang="en-CA"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AFE19E-E8F7-483B-888B-C636E7FCFC16}" type="slidenum">
              <a:rPr lang="en-CA" smtClean="0"/>
              <a:t>‹#›</a:t>
            </a:fld>
            <a:endParaRPr lang="en-CA" dirty="0"/>
          </a:p>
        </p:txBody>
      </p:sp>
    </p:spTree>
    <p:extLst>
      <p:ext uri="{BB962C8B-B14F-4D97-AF65-F5344CB8AC3E}">
        <p14:creationId xmlns:p14="http://schemas.microsoft.com/office/powerpoint/2010/main" val="32200379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hyperlink" Target="https://bit.ly/digitalsmartspoll" TargetMode="External"/><Relationship Id="rId4" Type="http://schemas.openxmlformats.org/officeDocument/2006/relationships/hyperlink" Target="http://bit.ly/359yN49"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hyperlink" Target="https://bit.ly/parentingquiz1" TargetMode="External"/><Relationship Id="rId4" Type="http://schemas.openxmlformats.org/officeDocument/2006/relationships/hyperlink" Target="http://bit.ly/2XyA1TT"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openxmlformats.org/officeDocument/2006/relationships/hyperlink" Target="https://bit.ly/quiz2parent" TargetMode="External"/><Relationship Id="rId4" Type="http://schemas.openxmlformats.org/officeDocument/2006/relationships/hyperlink" Target="http://bit.ly/parentingquiz2"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6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7268C6-35C8-4F4D-8D49-23A8883F15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299941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7BEA17-DEBD-44DC-BC5A-427635F9FC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61744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ACC1DC-E76C-41A4-8441-B81F700BC7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377207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540839-2395-49CF-B1F7-A99C5EE925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8020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D9B9B6-0B6C-4024-B931-6FBB5DD1B9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731711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70179E-30DF-49D8-8B62-AC53AA76F8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965822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4F6B08-D99C-40D8-9B54-80DFC7E8B2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74007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B0B5BE6-1D91-4B81-91AB-A23558CB43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794753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21FDBB-5595-4F92-AF70-381DE7A5A8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63530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926F50-A639-4C29-AA81-8B2387DBCC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28235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6F57E5-40D9-4408-B6DE-116F6944C9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94558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BEF4CFC-2532-4D00-8011-56AA5E2B80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20541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3B82E9-5A6A-4590-B731-A5E9689FDE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70464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B9D88B9-F33B-4E98-A7A8-3CF1B45639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58698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82F0BE-5369-4316-9FA0-B6F7635F4D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562215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EE395D-D3DA-471C-9CFA-9611FAE27D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1198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24B4E0-D283-44F3-8335-CE70FFE18B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837988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F2DBC95-9DEF-4F3A-A37D-B7B0FB51C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705349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57F417-DF58-420F-A0CB-258B6BE4B6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17148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C914820-BC8F-40F2-977B-E1CD7C64F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24916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33DC13-F296-4CE6-9DBE-C8F9CF0DFE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090349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E4AA39D-2DA4-4E5B-BE3D-4842B7D541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52645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EF2801-117C-4EE5-96A0-87CF00F0B1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007577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29342D3-ABFB-402F-970C-B8356F9548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098967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996849-0C95-4AAD-83F5-E03A0DF503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59798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DC23C1-8320-434A-8E65-FF5336042A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398487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230A82-E7B4-4C09-9D32-38C454CB1E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677998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CF6044-F55B-4CAB-A7D9-20014E4AFE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329109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DB08EB-B54F-40F3-B00E-1602194C42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36326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ACB245C-70EA-47CB-BA85-4AD101F394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594064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D59120-D635-4E05-9C26-0F9195054C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602732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8E7A05-EA53-49D6-847C-21167C916A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21297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1022EF-37B5-4651-B542-79B2D60FCC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129168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7316CD-787B-4650-9796-35791FC514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Rectangle 4">
            <a:hlinkClick r:id="rId4"/>
            <a:extLst>
              <a:ext uri="{FF2B5EF4-FFF2-40B4-BE49-F238E27FC236}">
                <a16:creationId xmlns:a16="http://schemas.microsoft.com/office/drawing/2014/main" id="{0777D80A-C22A-439E-A5CB-A9B04ECFCD37}"/>
              </a:ext>
            </a:extLst>
          </p:cNvPr>
          <p:cNvSpPr/>
          <p:nvPr/>
        </p:nvSpPr>
        <p:spPr>
          <a:xfrm>
            <a:off x="1403648" y="5733256"/>
            <a:ext cx="5423088" cy="584775"/>
          </a:xfrm>
          <a:prstGeom prst="rect">
            <a:avLst/>
          </a:prstGeom>
        </p:spPr>
        <p:txBody>
          <a:bodyPr wrap="none">
            <a:spAutoFit/>
          </a:bodyPr>
          <a:lstStyle/>
          <a:p>
            <a:r>
              <a:rPr lang="en-CA" sz="3200" b="1" u="sng" dirty="0">
                <a:hlinkClick r:id="rId5">
                  <a:extLst>
                    <a:ext uri="{A12FA001-AC4F-418D-AE19-62706E023703}">
                      <ahyp:hlinkClr xmlns:ahyp="http://schemas.microsoft.com/office/drawing/2018/hyperlinkcolor" val="tx"/>
                    </a:ext>
                  </a:extLst>
                </a:hlinkClick>
              </a:rPr>
              <a:t>https://bit.ly/digitalsmartspoll</a:t>
            </a:r>
            <a:endParaRPr lang="en-CA" sz="3200" b="1" u="sng" dirty="0"/>
          </a:p>
        </p:txBody>
      </p:sp>
    </p:spTree>
    <p:extLst>
      <p:ext uri="{BB962C8B-B14F-4D97-AF65-F5344CB8AC3E}">
        <p14:creationId xmlns:p14="http://schemas.microsoft.com/office/powerpoint/2010/main" val="35931347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A99EE99-52AC-4B0C-A3BC-0406E26D3F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119007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2A3D0E2-8F72-4F80-B88C-4F55EBF42F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52063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981AE58-E874-4F2D-94DF-87B547749A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3969786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F5C7A0-44F9-475B-B243-08D5DDBAE9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993343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4DEE6-D6BF-419D-A944-94CE38C87D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284366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D5FCB75-E21B-4377-8DB3-33B1C3D3CC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a:hlinkClick r:id="rId4"/>
            <a:extLst>
              <a:ext uri="{FF2B5EF4-FFF2-40B4-BE49-F238E27FC236}">
                <a16:creationId xmlns:a16="http://schemas.microsoft.com/office/drawing/2014/main" id="{81B8461D-CBAB-4F17-B72F-24D267BFB222}"/>
              </a:ext>
            </a:extLst>
          </p:cNvPr>
          <p:cNvSpPr/>
          <p:nvPr/>
        </p:nvSpPr>
        <p:spPr>
          <a:xfrm>
            <a:off x="2010818" y="5445224"/>
            <a:ext cx="5122364" cy="584775"/>
          </a:xfrm>
          <a:prstGeom prst="rect">
            <a:avLst/>
          </a:prstGeom>
        </p:spPr>
        <p:txBody>
          <a:bodyPr wrap="none">
            <a:spAutoFit/>
          </a:bodyPr>
          <a:lstStyle/>
          <a:p>
            <a:r>
              <a:rPr lang="en-CA" sz="3200" b="1" dirty="0">
                <a:solidFill>
                  <a:schemeClr val="bg1"/>
                </a:solidFill>
                <a:hlinkClick r:id="rId5">
                  <a:extLst>
                    <a:ext uri="{A12FA001-AC4F-418D-AE19-62706E023703}">
                      <ahyp:hlinkClr xmlns:ahyp="http://schemas.microsoft.com/office/drawing/2018/hyperlinkcolor" val="tx"/>
                    </a:ext>
                  </a:extLst>
                </a:hlinkClick>
              </a:rPr>
              <a:t>https://bit.ly/parentingquiz1</a:t>
            </a:r>
            <a:endParaRPr lang="en-CA" sz="3200" b="1" dirty="0">
              <a:solidFill>
                <a:schemeClr val="bg1"/>
              </a:solidFill>
            </a:endParaRPr>
          </a:p>
        </p:txBody>
      </p:sp>
    </p:spTree>
    <p:extLst>
      <p:ext uri="{BB962C8B-B14F-4D97-AF65-F5344CB8AC3E}">
        <p14:creationId xmlns:p14="http://schemas.microsoft.com/office/powerpoint/2010/main" val="19690386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9F8E93-2D08-4F6F-A934-F1A1E10E28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a:extLst>
              <a:ext uri="{FF2B5EF4-FFF2-40B4-BE49-F238E27FC236}">
                <a16:creationId xmlns:a16="http://schemas.microsoft.com/office/drawing/2014/main" id="{2954157B-281C-4F35-BD0E-7ABA6914845C}"/>
              </a:ext>
            </a:extLst>
          </p:cNvPr>
          <p:cNvSpPr/>
          <p:nvPr/>
        </p:nvSpPr>
        <p:spPr>
          <a:xfrm>
            <a:off x="2627784" y="4293096"/>
            <a:ext cx="4572000" cy="646331"/>
          </a:xfrm>
          <a:prstGeom prst="rect">
            <a:avLst/>
          </a:prstGeom>
        </p:spPr>
        <p:txBody>
          <a:bodyPr>
            <a:spAutoFit/>
          </a:bodyPr>
          <a:lstStyle/>
          <a:p>
            <a:r>
              <a:rPr lang="en-CA" b="1" dirty="0">
                <a:solidFill>
                  <a:schemeClr val="bg1"/>
                </a:solidFill>
                <a:latin typeface="Calibri" panose="020F0502020204030204" pitchFamily="34" charset="0"/>
                <a:ea typeface="Calibri" panose="020F0502020204030204" pitchFamily="34" charset="0"/>
              </a:rPr>
              <a:t>Username: digitalsmartsuser@gmail.com</a:t>
            </a:r>
          </a:p>
          <a:p>
            <a:r>
              <a:rPr lang="en-CA" b="1" dirty="0">
                <a:solidFill>
                  <a:schemeClr val="bg1"/>
                </a:solidFill>
                <a:latin typeface="Calibri" panose="020F0502020204030204" pitchFamily="34" charset="0"/>
                <a:ea typeface="Calibri" panose="020F0502020204030204" pitchFamily="34" charset="0"/>
              </a:rPr>
              <a:t>Password: gimdigitalsmarte </a:t>
            </a:r>
            <a:endParaRPr lang="en-CA" b="1" dirty="0">
              <a:solidFill>
                <a:schemeClr val="bg1"/>
              </a:solidFill>
            </a:endParaRPr>
          </a:p>
        </p:txBody>
      </p:sp>
    </p:spTree>
    <p:extLst>
      <p:ext uri="{BB962C8B-B14F-4D97-AF65-F5344CB8AC3E}">
        <p14:creationId xmlns:p14="http://schemas.microsoft.com/office/powerpoint/2010/main" val="4483767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0F27C6-F543-40E0-AE4F-C07747A654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5586043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EC5F193-CE56-4ED8-A296-0512AB9C3E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769029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6907D6-5F75-4169-9ABD-4D41203168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30106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71944D-19B6-486F-99AD-1E60917ADA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870623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9BB853-38C9-4D54-B5DB-B42C62D157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56688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906296-E48E-46EC-9A5C-A5EF694640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479423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329CE5-74A2-4F8F-AD35-750E4D0A9A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018405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3DD08E3-7DAF-44C2-B212-85C3D27201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9774476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3568E4-4DE3-4E2D-9C19-6821724CA5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029013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C97894-52BE-48E8-B6C8-5D1997E8CF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851323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78D1671-0A16-4338-99DA-3C976A0234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899231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D10CB80-E041-4BC2-A039-65E305E269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Rectangle 2">
            <a:hlinkClick r:id="rId4"/>
            <a:extLst>
              <a:ext uri="{FF2B5EF4-FFF2-40B4-BE49-F238E27FC236}">
                <a16:creationId xmlns:a16="http://schemas.microsoft.com/office/drawing/2014/main" id="{9626826B-3856-401F-917F-5177BCC9D05E}"/>
              </a:ext>
            </a:extLst>
          </p:cNvPr>
          <p:cNvSpPr/>
          <p:nvPr/>
        </p:nvSpPr>
        <p:spPr>
          <a:xfrm>
            <a:off x="2091577" y="5517232"/>
            <a:ext cx="4612417" cy="584775"/>
          </a:xfrm>
          <a:prstGeom prst="rect">
            <a:avLst/>
          </a:prstGeom>
        </p:spPr>
        <p:txBody>
          <a:bodyPr wrap="none">
            <a:spAutoFit/>
          </a:bodyPr>
          <a:lstStyle/>
          <a:p>
            <a:r>
              <a:rPr lang="en-CA" sz="3200" b="1" dirty="0">
                <a:solidFill>
                  <a:schemeClr val="bg1"/>
                </a:solidFill>
                <a:hlinkClick r:id="rId5">
                  <a:extLst>
                    <a:ext uri="{A12FA001-AC4F-418D-AE19-62706E023703}">
                      <ahyp:hlinkClr xmlns:ahyp="http://schemas.microsoft.com/office/drawing/2018/hyperlinkcolor" val="tx"/>
                    </a:ext>
                  </a:extLst>
                </a:hlinkClick>
              </a:rPr>
              <a:t>https://bit.ly/quiz2parent</a:t>
            </a:r>
            <a:endParaRPr lang="en-CA" sz="3200" b="1" dirty="0">
              <a:solidFill>
                <a:schemeClr val="bg1"/>
              </a:solidFill>
            </a:endParaRPr>
          </a:p>
        </p:txBody>
      </p:sp>
    </p:spTree>
    <p:extLst>
      <p:ext uri="{BB962C8B-B14F-4D97-AF65-F5344CB8AC3E}">
        <p14:creationId xmlns:p14="http://schemas.microsoft.com/office/powerpoint/2010/main" val="26448323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CD631F-1D7F-42E3-BBDF-15DD3D6FDE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464792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399AC41-3A8A-4115-9ADD-22DD2A30B0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3627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0E82F3-EBE0-4025-965F-B830D09DEE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054922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182ABC9-0AA7-4DD3-AE11-8E9D5E6494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178202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9CC90A0-750D-46C3-B9DC-578E0B5B4D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1884792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DE4269-55D7-4583-9D84-DD1899BCA5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5E73DBF1-9119-324F-BEE0-46C9D12557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185743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154D4B-901C-4E15-9E75-54EF66BF95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230989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FA4C74-01DA-4521-8C95-E96231A4F3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40867695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7E09E3-9E21-48E1-9C7C-24477363BE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9883817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O:\PROJECT WORKING FILES\DigitalSmarts 2018-22\Workshops\Design\practice sheet slides\generic slide eng and f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7835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98D313-48BA-4EB5-9425-88AFB0A4A9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96896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ACC12F6-64B8-4885-B79A-8AED9F184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9027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A7FCDAC-F0E6-4778-82AC-C51F7DEAB6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071835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ABFBBA-F0D8-47DF-9D13-AD3E345B6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983944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99b55c225a7ec5664645a7c3847f3a64862eb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C2803D7F5EB2B41BA438D2040BA2FA0" ma:contentTypeVersion="12" ma:contentTypeDescription="Create a new document." ma:contentTypeScope="" ma:versionID="9084a84ba9e78f880e5235580023954a">
  <xsd:schema xmlns:xsd="http://www.w3.org/2001/XMLSchema" xmlns:xs="http://www.w3.org/2001/XMLSchema" xmlns:p="http://schemas.microsoft.com/office/2006/metadata/properties" xmlns:ns2="09982b69-d1b4-4831-86a7-b03f1b6185a5" xmlns:ns3="aa8731e9-4ee0-4bba-a30c-9641bf8f878e" targetNamespace="http://schemas.microsoft.com/office/2006/metadata/properties" ma:root="true" ma:fieldsID="f6a75ff4eafba2a233a000838ad941f7" ns2:_="" ns3:_="">
    <xsd:import namespace="09982b69-d1b4-4831-86a7-b03f1b6185a5"/>
    <xsd:import namespace="aa8731e9-4ee0-4bba-a30c-9641bf8f878e"/>
    <xsd:element name="properties">
      <xsd:complexType>
        <xsd:sequence>
          <xsd:element name="documentManagement">
            <xsd:complexType>
              <xsd:all>
                <xsd:element ref="ns2:MediaServiceMetadata" minOccurs="0"/>
                <xsd:element ref="ns2:MediaServiceFastMetadata" minOccurs="0"/>
                <xsd:element ref="ns2:MediaLengthInSeconds" minOccurs="0"/>
                <xsd:element ref="ns2:MediaServiceDateTaken"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9982b69-d1b4-4831-86a7-b03f1b6185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LengthInSeconds" ma:index="10" nillable="true" ma:displayName="Length (seconds)" ma:internalName="MediaLengthInSeconds" ma:readOnly="true">
      <xsd:simpleType>
        <xsd:restriction base="dms:Unknown"/>
      </xsd:simpleType>
    </xsd:element>
    <xsd:element name="MediaServiceDateTaken" ma:index="11" nillable="true" ma:displayName="MediaServiceDateTaken" ma:hidden="true" ma:internalName="MediaServiceDateTaken" ma:readOnly="true">
      <xsd:simpleType>
        <xsd:restriction base="dms:Text"/>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8731e9-4ee0-4bba-a30c-9641bf8f878e"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2BF643C-837A-4150-BD26-3F76395EBDE5}">
  <ds:schemaRefs>
    <ds:schemaRef ds:uri="http://schemas.openxmlformats.org/package/2006/metadata/core-properties"/>
    <ds:schemaRef ds:uri="http://schemas.microsoft.com/office/2006/documentManagement/types"/>
    <ds:schemaRef ds:uri="http://purl.org/dc/elements/1.1/"/>
    <ds:schemaRef ds:uri="http://purl.org/dc/dcmitype/"/>
    <ds:schemaRef ds:uri="09982b69-d1b4-4831-86a7-b03f1b6185a5"/>
    <ds:schemaRef ds:uri="http://www.w3.org/XML/1998/namespace"/>
    <ds:schemaRef ds:uri="aa8731e9-4ee0-4bba-a30c-9641bf8f878e"/>
    <ds:schemaRef ds:uri="http://purl.org/dc/terms/"/>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26A7993B-5CA9-4296-AC1C-3B2D0BFFFA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9982b69-d1b4-4831-86a7-b03f1b6185a5"/>
    <ds:schemaRef ds:uri="aa8731e9-4ee0-4bba-a30c-9641bf8f878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6525FC1-83AF-41E6-BEE3-D12608F02B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35057</TotalTime>
  <Words>5367</Words>
  <Application>Microsoft Office PowerPoint</Application>
  <PresentationFormat>On-screen Show (4:3)</PresentationFormat>
  <Paragraphs>465</Paragraphs>
  <Slides>67</Slides>
  <Notes>67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67</vt:i4>
      </vt:variant>
    </vt:vector>
  </HeadingPairs>
  <TitlesOfParts>
    <vt:vector size="70"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Julia Ladouceur</cp:lastModifiedBy>
  <cp:revision>151</cp:revision>
  <cp:lastPrinted>2020-06-10T10:36:17Z</cp:lastPrinted>
  <dcterms:created xsi:type="dcterms:W3CDTF">2019-05-31T14:41:11Z</dcterms:created>
  <dcterms:modified xsi:type="dcterms:W3CDTF">2022-04-29T14:00:55Z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18555500</vt:r8>
  </property>
  <property fmtid="{D5CDD505-2E9C-101B-9397-08002B2CF9AE}" pid="3" name="ContentTypeId">
    <vt:lpwstr>0x010100BC2803D7F5EB2B41BA438D2040BA2FA0</vt:lpwstr>
  </property>
</Properties>
</file>