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2" r:id="rId19"/>
    <p:sldId id="271" r:id="rId20"/>
    <p:sldId id="275" r:id="rId21"/>
    <p:sldId id="276" r:id="rId22"/>
    <p:sldId id="277" r:id="rId23"/>
    <p:sldId id="278" r:id="rId24"/>
    <p:sldId id="288" r:id="rId25"/>
    <p:sldId id="280" r:id="rId26"/>
    <p:sldId id="281" r:id="rId27"/>
    <p:sldId id="282" r:id="rId28"/>
    <p:sldId id="287" r:id="rId29"/>
    <p:sldId id="286" r:id="rId30"/>
    <p:sldId id="279" r:id="rId31"/>
  </p:sldIdLst>
  <p:sldSz cx="9144000" cy="6858000" type="screen4x3"/>
  <p:notesSz cx="7315200" cy="96012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85899" autoAdjust="0"/>
  </p:normalViewPr>
  <p:slideViewPr>
    <p:cSldViewPr>
      <p:cViewPr varScale="1">
        <p:scale>
          <a:sx n="96" d="100"/>
          <a:sy n="96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2586" y="84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8022043-4A5A-403F-B7FB-564FFC5C65B6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-37756" y="1"/>
            <a:ext cx="7352956" cy="330041"/>
          </a:xfrm>
          <a:prstGeom prst="rect">
            <a:avLst/>
          </a:prstGeom>
          <a:solidFill>
            <a:srgbClr val="F99E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lIns="43206" tIns="43206" rIns="151221" bIns="43206"/>
          <a:lstStyle>
            <a:lvl1pPr defTabSz="1022350">
              <a:defRPr>
                <a:solidFill>
                  <a:schemeClr val="tx1"/>
                </a:solidFill>
                <a:latin typeface="Arial" charset="0"/>
              </a:defRPr>
            </a:lvl1pPr>
            <a:lvl2pPr marL="509588" defTabSz="1022350">
              <a:defRPr>
                <a:solidFill>
                  <a:schemeClr val="tx1"/>
                </a:solidFill>
                <a:latin typeface="Arial" charset="0"/>
              </a:defRPr>
            </a:lvl2pPr>
            <a:lvl3pPr marL="1022350" defTabSz="1022350">
              <a:defRPr>
                <a:solidFill>
                  <a:schemeClr val="tx1"/>
                </a:solidFill>
                <a:latin typeface="Arial" charset="0"/>
              </a:defRPr>
            </a:lvl3pPr>
            <a:lvl4pPr marL="1531938" defTabSz="1022350">
              <a:defRPr>
                <a:solidFill>
                  <a:schemeClr val="tx1"/>
                </a:solidFill>
                <a:latin typeface="Arial" charset="0"/>
              </a:defRPr>
            </a:lvl4pPr>
            <a:lvl5pPr marL="2044700" defTabSz="1022350">
              <a:defRPr>
                <a:solidFill>
                  <a:schemeClr val="tx1"/>
                </a:solidFill>
                <a:latin typeface="Arial" charset="0"/>
              </a:defRPr>
            </a:lvl5pPr>
            <a:lvl6pPr marL="25019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591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163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735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r" defTabSz="10807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51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1200" baseline="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Authentication Beyond the Classroom</a:t>
            </a:r>
            <a:r>
              <a:rPr lang="en-US" sz="1100" b="1" i="1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altLang="en-US" sz="1100" b="1" i="1" dirty="0" smtClean="0">
                <a:solidFill>
                  <a:srgbClr val="FFFFFF"/>
                </a:solidFill>
              </a:rPr>
              <a:t>  </a:t>
            </a:r>
            <a:r>
              <a:rPr lang="en-US" altLang="en-US" sz="1100" b="1" dirty="0">
                <a:solidFill>
                  <a:srgbClr val="FFFFFF"/>
                </a:solidFill>
              </a:rPr>
              <a:t>●  </a:t>
            </a:r>
            <a:r>
              <a:rPr lang="en-US" altLang="en-US" sz="1100" b="1" dirty="0" smtClean="0">
                <a:solidFill>
                  <a:srgbClr val="FFFFFF"/>
                </a:solidFill>
              </a:rPr>
              <a:t>Overhead</a:t>
            </a:r>
            <a:endParaRPr lang="en-US" altLang="en-US" sz="1100" b="1" dirty="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-37756" y="9115149"/>
            <a:ext cx="7352956" cy="48605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lIns="151221" tIns="43206" rIns="151221" bIns="43206"/>
          <a:lstStyle>
            <a:lvl1pPr defTabSz="1022350">
              <a:defRPr>
                <a:solidFill>
                  <a:schemeClr val="tx1"/>
                </a:solidFill>
                <a:latin typeface="Arial" charset="0"/>
              </a:defRPr>
            </a:lvl1pPr>
            <a:lvl2pPr marL="509588" defTabSz="1022350">
              <a:defRPr>
                <a:solidFill>
                  <a:schemeClr val="tx1"/>
                </a:solidFill>
                <a:latin typeface="Arial" charset="0"/>
              </a:defRPr>
            </a:lvl2pPr>
            <a:lvl3pPr marL="1022350" defTabSz="1022350">
              <a:defRPr>
                <a:solidFill>
                  <a:schemeClr val="tx1"/>
                </a:solidFill>
                <a:latin typeface="Arial" charset="0"/>
              </a:defRPr>
            </a:lvl3pPr>
            <a:lvl4pPr marL="1531938" defTabSz="1022350">
              <a:defRPr>
                <a:solidFill>
                  <a:schemeClr val="tx1"/>
                </a:solidFill>
                <a:latin typeface="Arial" charset="0"/>
              </a:defRPr>
            </a:lvl4pPr>
            <a:lvl5pPr marL="2044700" defTabSz="1022350">
              <a:defRPr>
                <a:solidFill>
                  <a:schemeClr val="tx1"/>
                </a:solidFill>
                <a:latin typeface="Arial" charset="0"/>
              </a:defRPr>
            </a:lvl5pPr>
            <a:lvl6pPr marL="25019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591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163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735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CA" altLang="en-US" sz="800" b="1" noProof="1">
                <a:solidFill>
                  <a:srgbClr val="000000"/>
                </a:solidFill>
              </a:rPr>
              <a:t>www.media</a:t>
            </a:r>
            <a:r>
              <a:rPr lang="en-CA" altLang="en-US" sz="800" b="1" dirty="0">
                <a:solidFill>
                  <a:srgbClr val="000000"/>
                </a:solidFill>
              </a:rPr>
              <a:t>smarts</a:t>
            </a:r>
            <a:r>
              <a:rPr lang="en-CA" altLang="en-US" sz="800" b="1" noProof="1">
                <a:solidFill>
                  <a:srgbClr val="000000"/>
                </a:solidFill>
              </a:rPr>
              <a:t>.ca</a:t>
            </a:r>
          </a:p>
          <a:p>
            <a:r>
              <a:rPr lang="en-CA" altLang="en-US" sz="800" noProof="1">
                <a:solidFill>
                  <a:srgbClr val="000000"/>
                </a:solidFill>
              </a:rPr>
              <a:t>© 20</a:t>
            </a:r>
            <a:r>
              <a:rPr lang="en-US" altLang="en-US" sz="800" dirty="0" smtClean="0">
                <a:solidFill>
                  <a:srgbClr val="000000"/>
                </a:solidFill>
              </a:rPr>
              <a:t>19</a:t>
            </a:r>
            <a:r>
              <a:rPr lang="en-US" altLang="en-US" sz="800" noProof="1" smtClean="0">
                <a:solidFill>
                  <a:srgbClr val="000000"/>
                </a:solidFill>
              </a:rPr>
              <a:t> </a:t>
            </a:r>
            <a:r>
              <a:rPr lang="en-US" altLang="en-US" sz="800" noProof="1">
                <a:solidFill>
                  <a:srgbClr val="000000"/>
                </a:solidFill>
              </a:rPr>
              <a:t>Media</a:t>
            </a:r>
            <a:r>
              <a:rPr lang="en-CA" altLang="en-US" sz="800" dirty="0">
                <a:solidFill>
                  <a:srgbClr val="000000"/>
                </a:solidFill>
              </a:rPr>
              <a:t>Smarts	</a:t>
            </a:r>
            <a:r>
              <a:rPr lang="en-US" altLang="en-US" sz="800" dirty="0">
                <a:solidFill>
                  <a:srgbClr val="000000"/>
                </a:solidFill>
              </a:rPr>
              <a:t>			</a:t>
            </a:r>
            <a:r>
              <a:rPr lang="en-US" altLang="en-US" sz="800" dirty="0" smtClean="0">
                <a:solidFill>
                  <a:srgbClr val="000000"/>
                </a:solidFill>
              </a:rPr>
              <a:t> </a:t>
            </a:r>
            <a:r>
              <a:rPr lang="en-US" altLang="en-US" sz="800" baseline="0" dirty="0" smtClean="0">
                <a:solidFill>
                  <a:srgbClr val="000000"/>
                </a:solidFill>
              </a:rPr>
              <a:t>            </a:t>
            </a:r>
            <a:r>
              <a:rPr lang="en-US" altLang="en-US" sz="800" i="1" baseline="0" dirty="0" smtClean="0">
                <a:solidFill>
                  <a:srgbClr val="000000"/>
                </a:solidFill>
              </a:rPr>
              <a:t>Viral Videos: Real or Fake?</a:t>
            </a:r>
            <a:r>
              <a:rPr lang="en-US" altLang="en-US" sz="800" i="1" dirty="0" smtClean="0">
                <a:solidFill>
                  <a:srgbClr val="000000"/>
                </a:solidFill>
              </a:rPr>
              <a:t>  </a:t>
            </a:r>
            <a:r>
              <a:rPr lang="en-US" altLang="en-US" sz="800" i="0" dirty="0">
                <a:solidFill>
                  <a:srgbClr val="000000"/>
                </a:solidFill>
              </a:rPr>
              <a:t>●  Page </a:t>
            </a:r>
            <a:fld id="{3D10963E-B214-4AF7-948D-9CF27DFB5210}" type="slidenum">
              <a:rPr lang="en-US" altLang="en-US" sz="800" i="0"/>
              <a:pPr/>
              <a:t>‹#›</a:t>
            </a:fld>
            <a:r>
              <a:rPr lang="en-US" altLang="en-US" sz="800" i="0" dirty="0">
                <a:solidFill>
                  <a:srgbClr val="000000"/>
                </a:solidFill>
              </a:rPr>
              <a:t> of </a:t>
            </a:r>
            <a:r>
              <a:rPr lang="en-US" altLang="en-US" sz="800" i="0" dirty="0" smtClean="0">
                <a:solidFill>
                  <a:srgbClr val="000000"/>
                </a:solidFill>
              </a:rPr>
              <a:t>30</a:t>
            </a:r>
            <a:endParaRPr lang="en-US" altLang="en-US" sz="800" i="0" dirty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 sz="13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n-US" altLang="en-US" sz="800" dirty="0">
                <a:solidFill>
                  <a:srgbClr val="000000"/>
                </a:solidFill>
              </a:rPr>
              <a:t>					</a:t>
            </a:r>
            <a:endParaRPr lang="en-US" altLang="en-US" sz="1300" dirty="0"/>
          </a:p>
          <a:p>
            <a:endParaRPr lang="en-US" altLang="en-US" sz="800" dirty="0"/>
          </a:p>
        </p:txBody>
      </p:sp>
    </p:spTree>
    <p:extLst>
      <p:ext uri="{BB962C8B-B14F-4D97-AF65-F5344CB8AC3E}">
        <p14:creationId xmlns:p14="http://schemas.microsoft.com/office/powerpoint/2010/main" val="262890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0817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mountain is real, but the statue was added by</a:t>
            </a:r>
            <a:r>
              <a:rPr lang="en-CA" baseline="0" dirty="0" smtClean="0"/>
              <a:t> Photoshop.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3837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photo is entirely staged, with the bear added by Photoshop.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49356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really is a bicycle</a:t>
            </a:r>
            <a:r>
              <a:rPr lang="en-CA" baseline="0" dirty="0" smtClean="0"/>
              <a:t> that got stuck in a tree that grew around it, in Washington state. However, many people mistakenly claim that it has been there since World War I: in fact it was left there around 1954.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8866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The tree and the piano are real – but the piano</a:t>
            </a:r>
            <a:r>
              <a:rPr lang="en-CA" baseline="0" dirty="0" smtClean="0"/>
              <a:t> was taken apart and re-assembled around the tree by an artist.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5261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photo really</a:t>
            </a:r>
            <a:r>
              <a:rPr lang="en-CA" baseline="0" dirty="0" smtClean="0"/>
              <a:t> does capture a weasel riding on the back of a woodpecker – probably in an attempt to kill it. The woodpecker threw the weasel off moments later and escaped.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9055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6336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317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doctored photo of an</a:t>
            </a:r>
            <a:r>
              <a:rPr lang="en-CA" baseline="0" dirty="0" smtClean="0"/>
              <a:t> Iranian missile test was released by the Iranian government.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630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232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All the women – including German chancellor Angela</a:t>
            </a:r>
            <a:r>
              <a:rPr lang="en-CA" baseline="0" dirty="0" smtClean="0"/>
              <a:t> Merkel – were removed from this photo when it was printed in the conservative Orthodox Israeli paper </a:t>
            </a:r>
            <a:r>
              <a:rPr lang="en-CA" i="1" baseline="0" dirty="0" smtClean="0"/>
              <a:t>The Announcer</a:t>
            </a:r>
            <a:r>
              <a:rPr lang="en-CA" i="0" baseline="0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98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7666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01580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photo of a protestor in Ferguson, Missouri, was altered to spread a racist message.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35858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12189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31640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4965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4301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66220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95964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8379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8207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45324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9057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9939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345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8842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8525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6131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is a real alligator, photographed on a golf course in Florida.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0078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45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400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042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9612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592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16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439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046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990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034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738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F964-03BA-4CEF-B85B-3789E82C5293}" type="datetimeFigureOut">
              <a:rPr lang="en-CA" smtClean="0"/>
              <a:t>2019-09-30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C0AC7-F023-4B26-ADB0-23CBA36FE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830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476672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VIRAL PHOTOS:</a:t>
            </a:r>
          </a:p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 OR FAKE?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406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4664"/>
            <a:ext cx="4030522" cy="6039427"/>
          </a:xfrm>
        </p:spPr>
      </p:pic>
      <p:sp>
        <p:nvSpPr>
          <p:cNvPr id="2" name="Rectangle 1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1958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7477795" cy="4968552"/>
          </a:xfrm>
        </p:spPr>
      </p:pic>
      <p:sp>
        <p:nvSpPr>
          <p:cNvPr id="3" name="Rectangle 2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41674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860580" cy="5145435"/>
          </a:xfrm>
        </p:spPr>
      </p:pic>
      <p:sp>
        <p:nvSpPr>
          <p:cNvPr id="3" name="Rectangle 2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6941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61" y="1196752"/>
            <a:ext cx="6572548" cy="4929411"/>
          </a:xfrm>
        </p:spPr>
      </p:pic>
      <p:sp>
        <p:nvSpPr>
          <p:cNvPr id="3" name="Rectangle 2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918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100392" cy="54002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62500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0935" y="249289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WHY DOES IT MATTER?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928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243599" cy="4824536"/>
          </a:xfrm>
        </p:spPr>
      </p:pic>
      <p:sp>
        <p:nvSpPr>
          <p:cNvPr id="5" name="Rectangle 4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35086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7344816" cy="4896544"/>
          </a:xfrm>
        </p:spPr>
      </p:pic>
      <p:sp>
        <p:nvSpPr>
          <p:cNvPr id="5" name="Rectangle 4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73531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6" t="29109"/>
          <a:stretch/>
        </p:blipFill>
        <p:spPr>
          <a:xfrm>
            <a:off x="429207" y="1178226"/>
            <a:ext cx="7934830" cy="41764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03601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86" y="1196752"/>
            <a:ext cx="742461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40338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0258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742950"/>
            <a:ext cx="7175500" cy="5372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8479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98" y="742950"/>
            <a:ext cx="7162800" cy="5372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1006444"/>
            <a:ext cx="1407758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FAKE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995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0935" y="249289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FACT-CHECK IT!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4095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quot;I love making these nests because I have a great admiration for all the amazing work that wildlife rescues do and I feel like I have a part in giving back to wildlife in a small way,&quot; said Deline-Ra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908720"/>
            <a:ext cx="40124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content.xx.fbcdn.net/hphotos-xtf1/v/t1.0-9/q82/s552x414/11393254_894817293916172_5219945565572017575_n.jpg?oh=5b195a6b47e0436a95b89a5f338417d9&amp;oe=562DCA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923848"/>
            <a:ext cx="4033664" cy="266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content.xx.fbcdn.net/hphotos-xfa1/v/t1.0-9/s552x414/11109530_896856783712223_2691336387557142727_n.jpg?oh=a2fa8b13ddb12170dfe8323979197b3e&amp;oe=562F63F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816343"/>
            <a:ext cx="4044403" cy="268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he nests are made with a flat bottom and double strands for a sturdy frame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16343"/>
            <a:ext cx="4033664" cy="269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0"/>
            <a:ext cx="40100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60" y="595235"/>
            <a:ext cx="61055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85" y="3190875"/>
            <a:ext cx="6096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60" y="6150296"/>
            <a:ext cx="610244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7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33265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Let’s dig a little deeper…</a:t>
            </a:r>
            <a:endParaRPr lang="en-CA" sz="40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1266" name="Picture 2" descr="https://scontent.xx.fbcdn.net/hphotos-xtp1/v/t1.0-9/s552x414/11203076_880092648721970_7526650364565523937_n.jpg?oh=23280033178c00880d0f6e774daf728a&amp;oe=55F4084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020" y="1327820"/>
            <a:ext cx="6367967" cy="422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8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33265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Questions:</a:t>
            </a:r>
            <a:endParaRPr lang="en-CA" sz="40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56140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1. Has it been debunked already?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508" y="2492896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2. Is this the original source?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7908" y="354514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3. Is the original source reliable?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458112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4. What do other sources say?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79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968" y="1267019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A. No. 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619991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1. Has it been debunked already?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2060848"/>
            <a:ext cx="63055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80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3508" y="76470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2. Is this the original source?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5" t="8140" r="36874" b="25349"/>
          <a:stretch/>
        </p:blipFill>
        <p:spPr bwMode="auto">
          <a:xfrm>
            <a:off x="1978201" y="3161541"/>
            <a:ext cx="518759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1411035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A. Yes. The story links to a video made by Wildlife Rescue Nests, but no other news sources. 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581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926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3. Is the original source reliable?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17137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err="1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BuzzFeed</a:t>
            </a:r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News. A search shows they’re mostly considered a legitimate news source.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88" y="2780928"/>
            <a:ext cx="744942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5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77281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Scrolling past Wildlife Rescue Nest’s own site and Facebook page shows many references to it from other sites. 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54868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4. What do other sources say?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89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4664"/>
            <a:ext cx="4030522" cy="6039427"/>
          </a:xfrm>
        </p:spPr>
      </p:pic>
    </p:spTree>
    <p:extLst>
      <p:ext uri="{BB962C8B-B14F-4D97-AF65-F5344CB8AC3E}">
        <p14:creationId xmlns:p14="http://schemas.microsoft.com/office/powerpoint/2010/main" val="243251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15616" y="54868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4. What do other sources say?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6008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36"/>
          <a:stretch/>
        </p:blipFill>
        <p:spPr bwMode="auto">
          <a:xfrm>
            <a:off x="1979712" y="2414042"/>
            <a:ext cx="6400800" cy="427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6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7477795" cy="4968552"/>
          </a:xfrm>
        </p:spPr>
      </p:pic>
    </p:spTree>
    <p:extLst>
      <p:ext uri="{BB962C8B-B14F-4D97-AF65-F5344CB8AC3E}">
        <p14:creationId xmlns:p14="http://schemas.microsoft.com/office/powerpoint/2010/main" val="12301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860580" cy="5145435"/>
          </a:xfrm>
        </p:spPr>
      </p:pic>
    </p:spTree>
    <p:extLst>
      <p:ext uri="{BB962C8B-B14F-4D97-AF65-F5344CB8AC3E}">
        <p14:creationId xmlns:p14="http://schemas.microsoft.com/office/powerpoint/2010/main" val="5832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61" y="1196752"/>
            <a:ext cx="6572548" cy="4929411"/>
          </a:xfrm>
        </p:spPr>
      </p:pic>
    </p:spTree>
    <p:extLst>
      <p:ext uri="{BB962C8B-B14F-4D97-AF65-F5344CB8AC3E}">
        <p14:creationId xmlns:p14="http://schemas.microsoft.com/office/powerpoint/2010/main" val="6458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100392" cy="540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8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908720"/>
            <a:ext cx="3960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WHICH ARE FAKE?</a:t>
            </a:r>
          </a:p>
          <a:p>
            <a:pPr algn="ctr"/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WHICH ARE REAL?</a:t>
            </a:r>
          </a:p>
          <a:p>
            <a:pPr algn="ctr"/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n-CA" sz="36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HOW DO YOU KNOW?</a:t>
            </a:r>
            <a:endParaRPr lang="en-CA" sz="3600" dirty="0">
              <a:effectLst>
                <a:outerShdw blurRad="50800" dist="50800" dir="4320000" algn="ctr" rotWithShape="0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7255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046156" cy="4525963"/>
          </a:xfrm>
        </p:spPr>
      </p:pic>
      <p:sp>
        <p:nvSpPr>
          <p:cNvPr id="3" name="Rectangle 2"/>
          <p:cNvSpPr/>
          <p:nvPr/>
        </p:nvSpPr>
        <p:spPr>
          <a:xfrm>
            <a:off x="395536" y="1006444"/>
            <a:ext cx="1362874" cy="707886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tx1">
                    <a:lumMod val="69000"/>
                  </a:schemeClr>
                </a:gs>
                <a:gs pos="41000">
                  <a:schemeClr val="accent1">
                    <a:tint val="44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none">
            <a:spAutoFit/>
          </a:bodyPr>
          <a:lstStyle/>
          <a:p>
            <a:r>
              <a:rPr lang="en-CA" sz="4000" dirty="0" smtClean="0">
                <a:effectLst>
                  <a:outerShdw blurRad="50800" dist="50800" dir="4320000" algn="ctr" rotWithShape="0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REAL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65904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bb6c356a945ca6e37e993c61a6a2781aff7a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10164</TotalTime>
  <Words>382</Words>
  <Application>Microsoft Office PowerPoint</Application>
  <PresentationFormat>On-screen Show (4:3)</PresentationFormat>
  <Paragraphs>45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MEDIASMARTS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Johnson</dc:creator>
  <cp:lastModifiedBy>Julia Ladouceur</cp:lastModifiedBy>
  <cp:revision>27</cp:revision>
  <cp:lastPrinted>2016-04-27T12:48:38Z</cp:lastPrinted>
  <dcterms:created xsi:type="dcterms:W3CDTF">2015-06-12T15:20:37Z</dcterms:created>
  <dcterms:modified xsi:type="dcterms:W3CDTF">2019-09-30T18:22:28Z</dcterms:modified>
</cp:coreProperties>
</file>