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7" r:id="rId2"/>
    <p:sldId id="256" r:id="rId3"/>
    <p:sldId id="263" r:id="rId4"/>
    <p:sldId id="262" r:id="rId5"/>
    <p:sldId id="259" r:id="rId6"/>
    <p:sldId id="272" r:id="rId7"/>
    <p:sldId id="260" r:id="rId8"/>
    <p:sldId id="273" r:id="rId9"/>
    <p:sldId id="258" r:id="rId10"/>
    <p:sldId id="265" r:id="rId11"/>
    <p:sldId id="271" r:id="rId12"/>
    <p:sldId id="268" r:id="rId13"/>
    <p:sldId id="267" r:id="rId14"/>
    <p:sldId id="269" r:id="rId15"/>
    <p:sldId id="264" r:id="rId16"/>
    <p:sldId id="270" r:id="rId17"/>
  </p:sldIdLst>
  <p:sldSz cx="9144000" cy="6858000" type="screen4x3"/>
  <p:notesSz cx="6858000" cy="9144000"/>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6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122" autoAdjust="0"/>
  </p:normalViewPr>
  <p:slideViewPr>
    <p:cSldViewPr>
      <p:cViewPr varScale="1">
        <p:scale>
          <a:sx n="66" d="100"/>
          <a:sy n="66" d="100"/>
        </p:scale>
        <p:origin x="-2010" y="-108"/>
      </p:cViewPr>
      <p:guideLst>
        <p:guide orient="horz" pos="2160"/>
        <p:guide pos="2880"/>
      </p:guideLst>
    </p:cSldViewPr>
  </p:slideViewPr>
  <p:notesTextViewPr>
    <p:cViewPr>
      <p:scale>
        <a:sx n="1" d="1"/>
        <a:sy n="1" d="1"/>
      </p:scale>
      <p:origin x="0" y="0"/>
    </p:cViewPr>
  </p:notesTextViewPr>
  <p:notesViewPr>
    <p:cSldViewPr>
      <p:cViewPr varScale="1">
        <p:scale>
          <a:sx n="67" d="100"/>
          <a:sy n="67" d="100"/>
        </p:scale>
        <p:origin x="-322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DCAA07-28A2-48C4-A59D-BD59F39A6971}" type="datetimeFigureOut">
              <a:rPr lang="en-CA" smtClean="0"/>
              <a:t>25/03/2015</a:t>
            </a:fld>
            <a:endParaRPr lang="en-C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6C97893-6E66-477F-8346-3933F3F18496}" type="slidenum">
              <a:rPr lang="en-CA" smtClean="0"/>
              <a:t>‹#›</a:t>
            </a:fld>
            <a:endParaRPr lang="en-CA"/>
          </a:p>
        </p:txBody>
      </p:sp>
    </p:spTree>
    <p:extLst>
      <p:ext uri="{BB962C8B-B14F-4D97-AF65-F5344CB8AC3E}">
        <p14:creationId xmlns:p14="http://schemas.microsoft.com/office/powerpoint/2010/main" val="3479871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6CE4FF-DD8A-487D-BC04-8E491BEEA549}" type="datetimeFigureOut">
              <a:rPr lang="en-CA" smtClean="0"/>
              <a:t>25/03/2015</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8" name="Text Box 9"/>
          <p:cNvSpPr txBox="1">
            <a:spLocks noChangeArrowheads="1"/>
          </p:cNvSpPr>
          <p:nvPr/>
        </p:nvSpPr>
        <p:spPr bwMode="auto">
          <a:xfrm>
            <a:off x="-35396" y="0"/>
            <a:ext cx="6893396" cy="314325"/>
          </a:xfrm>
          <a:prstGeom prst="rect">
            <a:avLst/>
          </a:prstGeom>
          <a:solidFill>
            <a:srgbClr val="F99E36"/>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40872" tIns="40872" rIns="143053" bIns="40872"/>
          <a:lstStyle>
            <a:lvl1pPr defTabSz="1022350">
              <a:defRPr>
                <a:solidFill>
                  <a:schemeClr val="tx1"/>
                </a:solidFill>
                <a:latin typeface="Arial" charset="0"/>
              </a:defRPr>
            </a:lvl1pPr>
            <a:lvl2pPr marL="509588" defTabSz="1022350">
              <a:defRPr>
                <a:solidFill>
                  <a:schemeClr val="tx1"/>
                </a:solidFill>
                <a:latin typeface="Arial" charset="0"/>
              </a:defRPr>
            </a:lvl2pPr>
            <a:lvl3pPr marL="1022350" defTabSz="1022350">
              <a:defRPr>
                <a:solidFill>
                  <a:schemeClr val="tx1"/>
                </a:solidFill>
                <a:latin typeface="Arial" charset="0"/>
              </a:defRPr>
            </a:lvl3pPr>
            <a:lvl4pPr marL="1531938" defTabSz="1022350">
              <a:defRPr>
                <a:solidFill>
                  <a:schemeClr val="tx1"/>
                </a:solidFill>
                <a:latin typeface="Arial" charset="0"/>
              </a:defRPr>
            </a:lvl4pPr>
            <a:lvl5pPr marL="2044700" defTabSz="1022350">
              <a:defRPr>
                <a:solidFill>
                  <a:schemeClr val="tx1"/>
                </a:solidFill>
                <a:latin typeface="Arial" charset="0"/>
              </a:defRPr>
            </a:lvl5pPr>
            <a:lvl6pPr marL="2501900" defTabSz="1022350" fontAlgn="base">
              <a:spcBef>
                <a:spcPct val="0"/>
              </a:spcBef>
              <a:spcAft>
                <a:spcPct val="0"/>
              </a:spcAft>
              <a:defRPr>
                <a:solidFill>
                  <a:schemeClr val="tx1"/>
                </a:solidFill>
                <a:latin typeface="Arial" charset="0"/>
              </a:defRPr>
            </a:lvl6pPr>
            <a:lvl7pPr marL="2959100" defTabSz="1022350" fontAlgn="base">
              <a:spcBef>
                <a:spcPct val="0"/>
              </a:spcBef>
              <a:spcAft>
                <a:spcPct val="0"/>
              </a:spcAft>
              <a:defRPr>
                <a:solidFill>
                  <a:schemeClr val="tx1"/>
                </a:solidFill>
                <a:latin typeface="Arial" charset="0"/>
              </a:defRPr>
            </a:lvl7pPr>
            <a:lvl8pPr marL="3416300" defTabSz="1022350" fontAlgn="base">
              <a:spcBef>
                <a:spcPct val="0"/>
              </a:spcBef>
              <a:spcAft>
                <a:spcPct val="0"/>
              </a:spcAft>
              <a:defRPr>
                <a:solidFill>
                  <a:schemeClr val="tx1"/>
                </a:solidFill>
                <a:latin typeface="Arial" charset="0"/>
              </a:defRPr>
            </a:lvl8pPr>
            <a:lvl9pPr marL="3873500" defTabSz="1022350" fontAlgn="base">
              <a:spcBef>
                <a:spcPct val="0"/>
              </a:spcBef>
              <a:spcAft>
                <a:spcPct val="0"/>
              </a:spcAft>
              <a:defRPr>
                <a:solidFill>
                  <a:schemeClr val="tx1"/>
                </a:solidFill>
                <a:latin typeface="Arial" charset="0"/>
              </a:defRPr>
            </a:lvl9pPr>
          </a:lstStyle>
          <a:p>
            <a:pPr marL="0" marR="0" indent="0" algn="r" defTabSz="1022350" rtl="0" eaLnBrk="1" fontAlgn="auto" latinLnBrk="0" hangingPunct="1">
              <a:lnSpc>
                <a:spcPct val="100000"/>
              </a:lnSpc>
              <a:spcBef>
                <a:spcPts val="0"/>
              </a:spcBef>
              <a:spcAft>
                <a:spcPts val="900"/>
              </a:spcAft>
              <a:buClrTx/>
              <a:buSzTx/>
              <a:buFontTx/>
              <a:buNone/>
              <a:tabLst/>
              <a:defRPr/>
            </a:pPr>
            <a:r>
              <a:rPr lang="en-US" sz="1000" b="1" i="1" kern="1200" dirty="0" smtClean="0">
                <a:solidFill>
                  <a:srgbClr val="FFFFFF"/>
                </a:solidFill>
                <a:latin typeface="Arial" charset="0"/>
                <a:ea typeface="+mn-ea"/>
                <a:cs typeface="+mn-cs"/>
              </a:rPr>
              <a:t>Cyberbullying and Civic Participation </a:t>
            </a:r>
            <a:r>
              <a:rPr lang="en-US" altLang="en-US" sz="1000" b="1" i="1" dirty="0" smtClean="0">
                <a:solidFill>
                  <a:srgbClr val="FFFFFF"/>
                </a:solidFill>
              </a:rPr>
              <a:t>  </a:t>
            </a:r>
            <a:r>
              <a:rPr lang="en-US" altLang="en-US" sz="1000" b="1" dirty="0">
                <a:solidFill>
                  <a:srgbClr val="FFFFFF"/>
                </a:solidFill>
              </a:rPr>
              <a:t>●  </a:t>
            </a:r>
            <a:r>
              <a:rPr lang="en-US" altLang="en-US" sz="1000" b="1" dirty="0" smtClean="0">
                <a:solidFill>
                  <a:srgbClr val="FFFFFF"/>
                </a:solidFill>
              </a:rPr>
              <a:t>Overhead</a:t>
            </a:r>
            <a:endParaRPr lang="en-US" altLang="en-US" sz="1000" b="1" dirty="0">
              <a:solidFill>
                <a:srgbClr val="FFFFFF"/>
              </a:solidFill>
            </a:endParaRPr>
          </a:p>
        </p:txBody>
      </p:sp>
      <p:sp>
        <p:nvSpPr>
          <p:cNvPr id="9" name="Text Box 8"/>
          <p:cNvSpPr txBox="1">
            <a:spLocks noChangeArrowheads="1"/>
          </p:cNvSpPr>
          <p:nvPr/>
        </p:nvSpPr>
        <p:spPr bwMode="auto">
          <a:xfrm>
            <a:off x="-27384" y="8717606"/>
            <a:ext cx="6885384" cy="462906"/>
          </a:xfrm>
          <a:prstGeom prst="rect">
            <a:avLst/>
          </a:prstGeom>
          <a:solidFill>
            <a:srgbClr val="DDDDDD"/>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143053" tIns="40872" rIns="143053" bIns="40872"/>
          <a:lstStyle>
            <a:lvl1pPr defTabSz="1022350">
              <a:defRPr>
                <a:solidFill>
                  <a:schemeClr val="tx1"/>
                </a:solidFill>
                <a:latin typeface="Arial" charset="0"/>
              </a:defRPr>
            </a:lvl1pPr>
            <a:lvl2pPr marL="509588" defTabSz="1022350">
              <a:defRPr>
                <a:solidFill>
                  <a:schemeClr val="tx1"/>
                </a:solidFill>
                <a:latin typeface="Arial" charset="0"/>
              </a:defRPr>
            </a:lvl2pPr>
            <a:lvl3pPr marL="1022350" defTabSz="1022350">
              <a:defRPr>
                <a:solidFill>
                  <a:schemeClr val="tx1"/>
                </a:solidFill>
                <a:latin typeface="Arial" charset="0"/>
              </a:defRPr>
            </a:lvl3pPr>
            <a:lvl4pPr marL="1531938" defTabSz="1022350">
              <a:defRPr>
                <a:solidFill>
                  <a:schemeClr val="tx1"/>
                </a:solidFill>
                <a:latin typeface="Arial" charset="0"/>
              </a:defRPr>
            </a:lvl4pPr>
            <a:lvl5pPr marL="2044700" defTabSz="1022350">
              <a:defRPr>
                <a:solidFill>
                  <a:schemeClr val="tx1"/>
                </a:solidFill>
                <a:latin typeface="Arial" charset="0"/>
              </a:defRPr>
            </a:lvl5pPr>
            <a:lvl6pPr marL="2501900" defTabSz="1022350" fontAlgn="base">
              <a:spcBef>
                <a:spcPct val="0"/>
              </a:spcBef>
              <a:spcAft>
                <a:spcPct val="0"/>
              </a:spcAft>
              <a:defRPr>
                <a:solidFill>
                  <a:schemeClr val="tx1"/>
                </a:solidFill>
                <a:latin typeface="Arial" charset="0"/>
              </a:defRPr>
            </a:lvl6pPr>
            <a:lvl7pPr marL="2959100" defTabSz="1022350" fontAlgn="base">
              <a:spcBef>
                <a:spcPct val="0"/>
              </a:spcBef>
              <a:spcAft>
                <a:spcPct val="0"/>
              </a:spcAft>
              <a:defRPr>
                <a:solidFill>
                  <a:schemeClr val="tx1"/>
                </a:solidFill>
                <a:latin typeface="Arial" charset="0"/>
              </a:defRPr>
            </a:lvl7pPr>
            <a:lvl8pPr marL="3416300" defTabSz="1022350" fontAlgn="base">
              <a:spcBef>
                <a:spcPct val="0"/>
              </a:spcBef>
              <a:spcAft>
                <a:spcPct val="0"/>
              </a:spcAft>
              <a:defRPr>
                <a:solidFill>
                  <a:schemeClr val="tx1"/>
                </a:solidFill>
                <a:latin typeface="Arial" charset="0"/>
              </a:defRPr>
            </a:lvl8pPr>
            <a:lvl9pPr marL="3873500" defTabSz="1022350" fontAlgn="base">
              <a:spcBef>
                <a:spcPct val="0"/>
              </a:spcBef>
              <a:spcAft>
                <a:spcPct val="0"/>
              </a:spcAft>
              <a:defRPr>
                <a:solidFill>
                  <a:schemeClr val="tx1"/>
                </a:solidFill>
                <a:latin typeface="Arial" charset="0"/>
              </a:defRPr>
            </a:lvl9pPr>
          </a:lstStyle>
          <a:p>
            <a:r>
              <a:rPr lang="en-CA" altLang="en-US" sz="800" b="1" noProof="1">
                <a:solidFill>
                  <a:srgbClr val="000000"/>
                </a:solidFill>
              </a:rPr>
              <a:t>www.media</a:t>
            </a:r>
            <a:r>
              <a:rPr lang="en-CA" altLang="en-US" sz="800" b="1" dirty="0">
                <a:solidFill>
                  <a:srgbClr val="000000"/>
                </a:solidFill>
              </a:rPr>
              <a:t>smarts</a:t>
            </a:r>
            <a:r>
              <a:rPr lang="en-CA" altLang="en-US" sz="800" b="1" noProof="1">
                <a:solidFill>
                  <a:srgbClr val="000000"/>
                </a:solidFill>
              </a:rPr>
              <a:t>.ca</a:t>
            </a:r>
          </a:p>
          <a:p>
            <a:r>
              <a:rPr lang="en-CA" altLang="en-US" sz="800" noProof="1">
                <a:solidFill>
                  <a:srgbClr val="000000"/>
                </a:solidFill>
              </a:rPr>
              <a:t>© 20</a:t>
            </a:r>
            <a:r>
              <a:rPr lang="en-US" altLang="en-US" sz="800" dirty="0" smtClean="0">
                <a:solidFill>
                  <a:srgbClr val="000000"/>
                </a:solidFill>
              </a:rPr>
              <a:t>15</a:t>
            </a:r>
            <a:r>
              <a:rPr lang="en-US" altLang="en-US" sz="800" noProof="1" smtClean="0">
                <a:solidFill>
                  <a:srgbClr val="000000"/>
                </a:solidFill>
              </a:rPr>
              <a:t> </a:t>
            </a:r>
            <a:r>
              <a:rPr lang="en-US" altLang="en-US" sz="800" noProof="1">
                <a:solidFill>
                  <a:srgbClr val="000000"/>
                </a:solidFill>
              </a:rPr>
              <a:t>Media</a:t>
            </a:r>
            <a:r>
              <a:rPr lang="en-CA" altLang="en-US" sz="800" dirty="0">
                <a:solidFill>
                  <a:srgbClr val="000000"/>
                </a:solidFill>
              </a:rPr>
              <a:t>Smarts	</a:t>
            </a:r>
            <a:r>
              <a:rPr lang="en-US" altLang="en-US" sz="800" dirty="0">
                <a:solidFill>
                  <a:srgbClr val="000000"/>
                </a:solidFill>
              </a:rPr>
              <a:t>			 </a:t>
            </a:r>
            <a:r>
              <a:rPr lang="en-US" altLang="en-US" sz="800" i="1" dirty="0" smtClean="0">
                <a:solidFill>
                  <a:srgbClr val="000000"/>
                </a:solidFill>
              </a:rPr>
              <a:t>Rules,</a:t>
            </a:r>
            <a:r>
              <a:rPr lang="en-US" altLang="en-US" sz="800" i="1" baseline="0" dirty="0" smtClean="0">
                <a:solidFill>
                  <a:srgbClr val="000000"/>
                </a:solidFill>
              </a:rPr>
              <a:t> Values and Ethics</a:t>
            </a:r>
            <a:r>
              <a:rPr lang="en-US" altLang="en-US" sz="800" i="1" dirty="0" smtClean="0">
                <a:solidFill>
                  <a:srgbClr val="000000"/>
                </a:solidFill>
              </a:rPr>
              <a:t>  </a:t>
            </a:r>
            <a:r>
              <a:rPr lang="en-US" altLang="en-US" sz="800" i="1" dirty="0">
                <a:solidFill>
                  <a:srgbClr val="000000"/>
                </a:solidFill>
              </a:rPr>
              <a:t>●  Page </a:t>
            </a:r>
            <a:fld id="{3D10963E-B214-4AF7-948D-9CF27DFB5210}" type="slidenum">
              <a:rPr lang="en-US" altLang="en-US" sz="800" i="1"/>
              <a:pPr/>
              <a:t>‹#›</a:t>
            </a:fld>
            <a:r>
              <a:rPr lang="en-US" altLang="en-US" sz="800" i="1" dirty="0">
                <a:solidFill>
                  <a:srgbClr val="000000"/>
                </a:solidFill>
              </a:rPr>
              <a:t> of </a:t>
            </a:r>
            <a:r>
              <a:rPr lang="en-US" altLang="en-US" sz="800" i="1" dirty="0" smtClean="0">
                <a:solidFill>
                  <a:srgbClr val="000000"/>
                </a:solidFill>
              </a:rPr>
              <a:t>16</a:t>
            </a:r>
            <a:endParaRPr lang="en-US" altLang="en-US" sz="800" dirty="0">
              <a:solidFill>
                <a:srgbClr val="000000"/>
              </a:solidFill>
              <a:latin typeface="Times New Roman" pitchFamily="18" charset="0"/>
            </a:endParaRPr>
          </a:p>
          <a:p>
            <a:r>
              <a:rPr lang="en-US" altLang="en-US" sz="1200" dirty="0">
                <a:solidFill>
                  <a:srgbClr val="000000"/>
                </a:solidFill>
                <a:latin typeface="Arial"/>
              </a:rPr>
              <a:t> </a:t>
            </a:r>
            <a:r>
              <a:rPr lang="en-US" altLang="en-US" sz="800" dirty="0">
                <a:solidFill>
                  <a:srgbClr val="000000"/>
                </a:solidFill>
              </a:rPr>
              <a:t>					</a:t>
            </a:r>
            <a:endParaRPr lang="en-US" altLang="en-US" sz="1200" dirty="0"/>
          </a:p>
          <a:p>
            <a:endParaRPr lang="en-US" altLang="en-US" sz="800" dirty="0"/>
          </a:p>
        </p:txBody>
      </p:sp>
    </p:spTree>
    <p:extLst>
      <p:ext uri="{BB962C8B-B14F-4D97-AF65-F5344CB8AC3E}">
        <p14:creationId xmlns:p14="http://schemas.microsoft.com/office/powerpoint/2010/main" val="457003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jennyhanlonconsulting.com/blog/tag/stanley-london-compas/"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commons.wikimedia.org/w/index.php?title=User:LoserLamp&amp;action=edit&amp;redlink=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We have three</a:t>
            </a:r>
            <a:r>
              <a:rPr lang="en-CA" baseline="0" dirty="0" smtClean="0"/>
              <a:t> basic ways of deciding what’s right and what’s wrong: rules, values and ethics.</a:t>
            </a:r>
          </a:p>
          <a:p>
            <a:endParaRPr lang="en-CA" baseline="0" dirty="0" smtClean="0"/>
          </a:p>
          <a:p>
            <a:endParaRPr lang="en-CA"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Arial" pitchFamily="34" charset="0"/>
                <a:cs typeface="Arial" pitchFamily="34" charset="0"/>
              </a:rPr>
              <a:t>Image used with permission: </a:t>
            </a:r>
            <a:r>
              <a:rPr lang="en-US" sz="1200" dirty="0" smtClean="0">
                <a:latin typeface="Arial" pitchFamily="34" charset="0"/>
                <a:cs typeface="Arial" pitchFamily="34" charset="0"/>
                <a:hlinkClick r:id="rId3"/>
              </a:rPr>
              <a:t>http://jennyhanlonconsulting.com/blog/tag/stanley-london-compas/</a:t>
            </a:r>
            <a:r>
              <a:rPr lang="en-US" sz="1200" dirty="0" smtClean="0">
                <a:latin typeface="Arial" pitchFamily="34" charset="0"/>
                <a:cs typeface="Arial" pitchFamily="34" charset="0"/>
              </a:rPr>
              <a:t> </a:t>
            </a:r>
          </a:p>
          <a:p>
            <a:endParaRPr lang="en-CA" dirty="0"/>
          </a:p>
        </p:txBody>
      </p:sp>
    </p:spTree>
    <p:extLst>
      <p:ext uri="{BB962C8B-B14F-4D97-AF65-F5344CB8AC3E}">
        <p14:creationId xmlns:p14="http://schemas.microsoft.com/office/powerpoint/2010/main" val="1655820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Our values – and the values of the</a:t>
            </a:r>
            <a:r>
              <a:rPr lang="en-CA" baseline="0" dirty="0" smtClean="0"/>
              <a:t> group we’re currently in – have a big effect on what we do when we witness cyberbullying, too. Kids rely heavily on their friends when people are mean to them online, and most kids have helped someone who was being picked on online. </a:t>
            </a:r>
            <a:endParaRPr lang="en-CA" dirty="0"/>
          </a:p>
        </p:txBody>
      </p:sp>
    </p:spTree>
    <p:extLst>
      <p:ext uri="{BB962C8B-B14F-4D97-AF65-F5344CB8AC3E}">
        <p14:creationId xmlns:p14="http://schemas.microsoft.com/office/powerpoint/2010/main" val="2021606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Most kids decide what to do when they witness bullying based on three questions.</a:t>
            </a:r>
          </a:p>
          <a:p>
            <a:endParaRPr lang="en-CA" dirty="0" smtClean="0"/>
          </a:p>
          <a:p>
            <a:r>
              <a:rPr lang="en-CA" dirty="0" smtClean="0"/>
              <a:t>The first is, “Are they just kidding or are</a:t>
            </a:r>
            <a:r>
              <a:rPr lang="en-CA" baseline="0" dirty="0" smtClean="0"/>
              <a:t> they taking it too far?” In other words, is what’s happening outside of what’s allowed by the values of the group.</a:t>
            </a:r>
          </a:p>
          <a:p>
            <a:endParaRPr lang="en-CA" baseline="0" dirty="0" smtClean="0"/>
          </a:p>
          <a:p>
            <a:r>
              <a:rPr lang="en-CA" baseline="0" dirty="0" smtClean="0"/>
              <a:t>As we’ve seen, most people who are being mean online see themselves as just kidding, and if a witness agrees they usually won’t do anything – and may even join in. </a:t>
            </a:r>
          </a:p>
          <a:p>
            <a:endParaRPr lang="en-CA" baseline="0" dirty="0" smtClean="0"/>
          </a:p>
          <a:p>
            <a:r>
              <a:rPr lang="en-CA" baseline="0" dirty="0" smtClean="0"/>
              <a:t>The second question is, “Who is my friend?” Most kids are more likely to do something to help their friends. </a:t>
            </a:r>
          </a:p>
          <a:p>
            <a:endParaRPr lang="en-CA" baseline="0" dirty="0" smtClean="0"/>
          </a:p>
          <a:p>
            <a:r>
              <a:rPr lang="en-CA" baseline="0" dirty="0" smtClean="0"/>
              <a:t>The last question follows from that: “If the target isn’t my friend, what do I owe to them?” The kids that feel that it’s important to stand up to bullying even if the person being bullied isn’t their friend are the ones most likely to intervene in all cases.</a:t>
            </a:r>
            <a:endParaRPr lang="en-CA" dirty="0"/>
          </a:p>
        </p:txBody>
      </p:sp>
    </p:spTree>
    <p:extLst>
      <p:ext uri="{BB962C8B-B14F-4D97-AF65-F5344CB8AC3E}">
        <p14:creationId xmlns:p14="http://schemas.microsoft.com/office/powerpoint/2010/main" val="522693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That’s an example of an </a:t>
            </a:r>
            <a:r>
              <a:rPr lang="en-CA" i="1" dirty="0" smtClean="0"/>
              <a:t>ethical </a:t>
            </a:r>
            <a:r>
              <a:rPr lang="en-CA" i="0" dirty="0" smtClean="0"/>
              <a:t>decision, one based on your own ideas of what’s right and wrong</a:t>
            </a:r>
            <a:r>
              <a:rPr lang="en-CA" i="0" baseline="0" dirty="0" smtClean="0"/>
              <a:t>. </a:t>
            </a:r>
            <a:endParaRPr lang="en-CA" dirty="0"/>
          </a:p>
        </p:txBody>
      </p:sp>
    </p:spTree>
    <p:extLst>
      <p:ext uri="{BB962C8B-B14F-4D97-AF65-F5344CB8AC3E}">
        <p14:creationId xmlns:p14="http://schemas.microsoft.com/office/powerpoint/2010/main" val="999357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Sometimes our </a:t>
            </a:r>
            <a:r>
              <a:rPr lang="en-CA" i="1" dirty="0" smtClean="0"/>
              <a:t>ethics</a:t>
            </a:r>
            <a:r>
              <a:rPr lang="en-CA" i="1" baseline="0" dirty="0" smtClean="0"/>
              <a:t> </a:t>
            </a:r>
            <a:r>
              <a:rPr lang="en-CA" i="0" baseline="0" dirty="0" smtClean="0"/>
              <a:t>may disagree with the </a:t>
            </a:r>
            <a:r>
              <a:rPr lang="en-CA" i="1" baseline="0" dirty="0" smtClean="0"/>
              <a:t>values </a:t>
            </a:r>
            <a:r>
              <a:rPr lang="en-CA" i="0" baseline="0" dirty="0" smtClean="0"/>
              <a:t>of the group we’re in --</a:t>
            </a:r>
            <a:endParaRPr lang="en-CA" dirty="0"/>
          </a:p>
        </p:txBody>
      </p:sp>
    </p:spTree>
    <p:extLst>
      <p:ext uri="{BB962C8B-B14F-4D97-AF65-F5344CB8AC3E}">
        <p14:creationId xmlns:p14="http://schemas.microsoft.com/office/powerpoint/2010/main" val="1133125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 and our ethics may lead us to feel</a:t>
            </a:r>
            <a:r>
              <a:rPr lang="en-CA" baseline="0" dirty="0" smtClean="0"/>
              <a:t> that current </a:t>
            </a:r>
            <a:r>
              <a:rPr lang="en-CA" i="1" baseline="0" dirty="0" smtClean="0"/>
              <a:t>rules and laws</a:t>
            </a:r>
            <a:r>
              <a:rPr lang="en-CA" i="0" baseline="0" dirty="0" smtClean="0"/>
              <a:t> may be wrong. Sometimes, that leads to laws being changed as more people come to agree with that view.</a:t>
            </a:r>
            <a:endParaRPr lang="en-CA" dirty="0"/>
          </a:p>
        </p:txBody>
      </p:sp>
    </p:spTree>
    <p:extLst>
      <p:ext uri="{BB962C8B-B14F-4D97-AF65-F5344CB8AC3E}">
        <p14:creationId xmlns:p14="http://schemas.microsoft.com/office/powerpoint/2010/main" val="1269052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a:t>
            </a:r>
            <a:r>
              <a:rPr lang="en-CA" baseline="0" dirty="0" smtClean="0"/>
              <a:t> lot of kids say that they </a:t>
            </a:r>
            <a:r>
              <a:rPr lang="en-CA" baseline="0" smtClean="0"/>
              <a:t>feel they </a:t>
            </a:r>
            <a:r>
              <a:rPr lang="en-CA" baseline="0" dirty="0" smtClean="0"/>
              <a:t>should speak out against racism and sexism online, but many don’t because they don’t feel it’s “their place” or because the people involved are “just joking around.” </a:t>
            </a:r>
          </a:p>
          <a:p>
            <a:endParaRPr lang="en-CA" baseline="0" dirty="0" smtClean="0"/>
          </a:p>
          <a:p>
            <a:r>
              <a:rPr lang="en-CA" baseline="0" dirty="0" smtClean="0"/>
              <a:t>In both cases, the </a:t>
            </a:r>
            <a:r>
              <a:rPr lang="en-CA" i="1" baseline="0" dirty="0" smtClean="0"/>
              <a:t>values </a:t>
            </a:r>
            <a:r>
              <a:rPr lang="en-CA" i="0" baseline="0" dirty="0" smtClean="0"/>
              <a:t>of the places they’re spending time in online are telling them </a:t>
            </a:r>
            <a:r>
              <a:rPr lang="en-CA" i="1" baseline="0" dirty="0" smtClean="0"/>
              <a:t>not </a:t>
            </a:r>
            <a:r>
              <a:rPr lang="en-CA" i="0" baseline="0" dirty="0" smtClean="0"/>
              <a:t>to speak out, even though they may believe it’s </a:t>
            </a:r>
            <a:r>
              <a:rPr lang="en-CA" i="1" baseline="0" dirty="0" smtClean="0"/>
              <a:t>ethically</a:t>
            </a:r>
            <a:r>
              <a:rPr lang="en-CA" i="0" baseline="0" dirty="0" smtClean="0"/>
              <a:t> right to do this. </a:t>
            </a:r>
            <a:endParaRPr lang="en-CA" dirty="0"/>
          </a:p>
        </p:txBody>
      </p:sp>
    </p:spTree>
    <p:extLst>
      <p:ext uri="{BB962C8B-B14F-4D97-AF65-F5344CB8AC3E}">
        <p14:creationId xmlns:p14="http://schemas.microsoft.com/office/powerpoint/2010/main" val="17620119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It’s important</a:t>
            </a:r>
            <a:r>
              <a:rPr lang="en-CA" baseline="0" dirty="0" smtClean="0"/>
              <a:t> to realize, though, that </a:t>
            </a:r>
            <a:r>
              <a:rPr lang="en-CA" i="1" baseline="0" dirty="0" smtClean="0"/>
              <a:t>we</a:t>
            </a:r>
            <a:r>
              <a:rPr lang="en-CA" baseline="0" dirty="0" smtClean="0"/>
              <a:t> can change the values of the groups we’re in. Remember, it can take as little as ten percent of a group’s members to change the values of that group. On the Internet, </a:t>
            </a:r>
            <a:r>
              <a:rPr lang="en-CA" i="1" baseline="0" dirty="0" smtClean="0"/>
              <a:t>your </a:t>
            </a:r>
            <a:r>
              <a:rPr lang="en-CA" i="0" baseline="0" dirty="0" smtClean="0"/>
              <a:t>voice is just as loud as anyone else’s and </a:t>
            </a:r>
            <a:r>
              <a:rPr lang="en-CA" i="1" baseline="0" dirty="0" smtClean="0"/>
              <a:t>you </a:t>
            </a:r>
            <a:r>
              <a:rPr lang="en-CA" i="0" baseline="0" dirty="0" smtClean="0"/>
              <a:t>have just as much right to help decide the values of the places where you spend your time.</a:t>
            </a:r>
            <a:endParaRPr lang="en-CA" dirty="0"/>
          </a:p>
        </p:txBody>
      </p:sp>
    </p:spTree>
    <p:extLst>
      <p:ext uri="{BB962C8B-B14F-4D97-AF65-F5344CB8AC3E}">
        <p14:creationId xmlns:p14="http://schemas.microsoft.com/office/powerpoint/2010/main" val="658739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You already know what rules are: they tell you what to</a:t>
            </a:r>
            <a:r>
              <a:rPr lang="en-CA" baseline="0" dirty="0" smtClean="0"/>
              <a:t> do or, more often, what not to do. A lot of rules aren’t about right or wrong but just about making things go smoothly, like everyone agreeing on the same rules to a game.</a:t>
            </a:r>
            <a:endParaRPr lang="en-CA" dirty="0" smtClean="0"/>
          </a:p>
          <a:p>
            <a:endParaRPr lang="en-CA" dirty="0" smtClean="0"/>
          </a:p>
          <a:p>
            <a:endParaRPr lang="en-CA" dirty="0" smtClean="0"/>
          </a:p>
          <a:p>
            <a:endParaRPr lang="en-C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0" baseline="0" dirty="0" smtClean="0"/>
              <a:t>Photo CC </a:t>
            </a:r>
            <a:r>
              <a:rPr lang="en-US" b="0" i="0" baseline="0" dirty="0" err="1" smtClean="0"/>
              <a:t>Gord</a:t>
            </a:r>
            <a:r>
              <a:rPr lang="en-US" b="0" i="0" baseline="0" dirty="0" smtClean="0"/>
              <a:t> McKenna http://www.flickr.com/photos/23196822@N00/315490873/</a:t>
            </a:r>
            <a:endParaRPr lang="en-CA" b="0" dirty="0" smtClean="0"/>
          </a:p>
          <a:p>
            <a:endParaRPr lang="en-CA" dirty="0"/>
          </a:p>
        </p:txBody>
      </p:sp>
    </p:spTree>
    <p:extLst>
      <p:ext uri="{BB962C8B-B14F-4D97-AF65-F5344CB8AC3E}">
        <p14:creationId xmlns:p14="http://schemas.microsoft.com/office/powerpoint/2010/main" val="850278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Laws are the rules that a country</a:t>
            </a:r>
            <a:r>
              <a:rPr lang="en-CA" baseline="0" dirty="0" smtClean="0"/>
              <a:t> or province or territory makes. Some laws, like some rules, are aimed at making sure that people do the right thing.</a:t>
            </a:r>
            <a:endParaRPr lang="en-CA" dirty="0" smtClean="0"/>
          </a:p>
          <a:p>
            <a:endParaRPr lang="en-CA" dirty="0" smtClean="0"/>
          </a:p>
          <a:p>
            <a:r>
              <a:rPr lang="en-CA" dirty="0" smtClean="0"/>
              <a:t>For example, cyberbullying</a:t>
            </a:r>
            <a:r>
              <a:rPr lang="en-CA" baseline="0" dirty="0" smtClean="0"/>
              <a:t> may be against the law in Canada if it involves threatening or scaring someone, as defined here in the Criminal Code section on harassment.</a:t>
            </a:r>
            <a:endParaRPr lang="en-CA" dirty="0" smtClean="0"/>
          </a:p>
          <a:p>
            <a:endParaRPr lang="en-C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Image credit: Wikimedia Commons</a:t>
            </a:r>
            <a:r>
              <a:rPr lang="en-CA" baseline="0" dirty="0" smtClean="0"/>
              <a:t> (public domain)</a:t>
            </a:r>
            <a:endParaRPr lang="en-CA" dirty="0" smtClean="0"/>
          </a:p>
          <a:p>
            <a:endParaRPr lang="en-CA" dirty="0"/>
          </a:p>
        </p:txBody>
      </p:sp>
    </p:spTree>
    <p:extLst>
      <p:ext uri="{BB962C8B-B14F-4D97-AF65-F5344CB8AC3E}">
        <p14:creationId xmlns:p14="http://schemas.microsoft.com/office/powerpoint/2010/main" val="2039674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Lots</a:t>
            </a:r>
            <a:r>
              <a:rPr lang="en-CA" baseline="0" dirty="0" smtClean="0"/>
              <a:t> of apps and online platforms have their own rules for dealing with cyberbullying as well. These rules generally define what kind of behaviour they see as wrong and also how users can report it.</a:t>
            </a:r>
            <a:endParaRPr lang="en-CA" dirty="0"/>
          </a:p>
        </p:txBody>
      </p:sp>
    </p:spTree>
    <p:extLst>
      <p:ext uri="{BB962C8B-B14F-4D97-AF65-F5344CB8AC3E}">
        <p14:creationId xmlns:p14="http://schemas.microsoft.com/office/powerpoint/2010/main" val="2518178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Values are harder to pin down than rules.</a:t>
            </a:r>
            <a:r>
              <a:rPr lang="en-CA" baseline="0" dirty="0" smtClean="0"/>
              <a:t> Basically, values are what a group of people – anywhere from a family to a country – thinks is important. Like rules, values may have nothing to do with right and wrong, like whether your family hangs toilet paper overhand or underhand –</a:t>
            </a:r>
          </a:p>
          <a:p>
            <a:endParaRPr lang="en-CA" dirty="0" smtClean="0"/>
          </a:p>
          <a:p>
            <a:r>
              <a:rPr lang="en-CA" dirty="0" smtClean="0"/>
              <a:t>Picture</a:t>
            </a:r>
            <a:r>
              <a:rPr lang="en-CA" baseline="0" dirty="0" smtClean="0"/>
              <a:t> credits</a:t>
            </a:r>
          </a:p>
          <a:p>
            <a:endParaRPr lang="en-CA" baseline="0" dirty="0" smtClean="0"/>
          </a:p>
          <a:p>
            <a:r>
              <a:rPr lang="en-CA" baseline="0" dirty="0" smtClean="0"/>
              <a:t>Overhand paper: CC Sara </a:t>
            </a:r>
            <a:r>
              <a:rPr lang="en-CA" baseline="0" dirty="0" err="1" smtClean="0"/>
              <a:t>Fasullo</a:t>
            </a:r>
            <a:endParaRPr lang="en-CA" baseline="0" dirty="0" smtClean="0"/>
          </a:p>
          <a:p>
            <a:r>
              <a:rPr lang="en-CA" baseline="0" dirty="0" smtClean="0"/>
              <a:t>Underhand paper: CC A L</a:t>
            </a:r>
          </a:p>
          <a:p>
            <a:endParaRPr lang="en-CA" dirty="0"/>
          </a:p>
        </p:txBody>
      </p:sp>
    </p:spTree>
    <p:extLst>
      <p:ext uri="{BB962C8B-B14F-4D97-AF65-F5344CB8AC3E}">
        <p14:creationId xmlns:p14="http://schemas.microsoft.com/office/powerpoint/2010/main" val="881912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a:t>
            </a:r>
            <a:r>
              <a:rPr lang="en-CA" dirty="0" smtClean="0"/>
              <a:t> or whether people in your city line up at bus stops.</a:t>
            </a:r>
          </a:p>
          <a:p>
            <a:endParaRPr lang="en-CA" dirty="0" smtClean="0"/>
          </a:p>
          <a:p>
            <a:endParaRPr lang="en-CA" dirty="0" smtClean="0"/>
          </a:p>
          <a:p>
            <a:r>
              <a:rPr lang="en-CA" dirty="0" smtClean="0"/>
              <a:t>Image</a:t>
            </a:r>
            <a:r>
              <a:rPr lang="en-CA" baseline="0" dirty="0" smtClean="0"/>
              <a:t> credit: CC </a:t>
            </a:r>
            <a:r>
              <a:rPr lang="en-CA" dirty="0" smtClean="0">
                <a:hlinkClick r:id="rId3" tooltip="User:LoserLamp (page does not exist)"/>
              </a:rPr>
              <a:t>Frank Hank</a:t>
            </a:r>
            <a:endParaRPr lang="en-CA" dirty="0"/>
          </a:p>
        </p:txBody>
      </p:sp>
    </p:spTree>
    <p:extLst>
      <p:ext uri="{BB962C8B-B14F-4D97-AF65-F5344CB8AC3E}">
        <p14:creationId xmlns:p14="http://schemas.microsoft.com/office/powerpoint/2010/main" val="4057906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But our</a:t>
            </a:r>
            <a:r>
              <a:rPr lang="en-CA" baseline="0" dirty="0" smtClean="0"/>
              <a:t> values do have a big impact on what we </a:t>
            </a:r>
            <a:r>
              <a:rPr lang="en-CA" i="1" baseline="0" dirty="0" smtClean="0"/>
              <a:t>think</a:t>
            </a:r>
            <a:r>
              <a:rPr lang="en-CA" baseline="0" dirty="0" smtClean="0"/>
              <a:t> is right or wrong. The number one reason Canadian kids give for being mean to someone online is that they were “just joking,” but whether something is seen as a joke or as bullying depends mostly on the values of the group you’re in. (Kids often say, for example, that parents and teachers see things as bullying that kids see as joking around.) </a:t>
            </a:r>
            <a:endParaRPr lang="en-CA" dirty="0"/>
          </a:p>
        </p:txBody>
      </p:sp>
    </p:spTree>
    <p:extLst>
      <p:ext uri="{BB962C8B-B14F-4D97-AF65-F5344CB8AC3E}">
        <p14:creationId xmlns:p14="http://schemas.microsoft.com/office/powerpoint/2010/main" val="3844001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Unlike rules, values</a:t>
            </a:r>
            <a:r>
              <a:rPr lang="en-CA" baseline="0" dirty="0" smtClean="0"/>
              <a:t> aren’t usually something we’re </a:t>
            </a:r>
            <a:r>
              <a:rPr lang="en-CA" i="1" baseline="0" dirty="0" smtClean="0"/>
              <a:t>told </a:t>
            </a:r>
            <a:r>
              <a:rPr lang="en-CA" i="0" baseline="0" dirty="0" smtClean="0"/>
              <a:t>: we learn them mostly by watching other people in the group to get an idea of what’s seen as normal or unusual. If we think something is normal, we’re less likely to think it’s wrong. But sometimes we have a false idea of how normal things actually are: nine out of ten kids think that bullying is more common than it actually is.</a:t>
            </a:r>
          </a:p>
          <a:p>
            <a:endParaRPr lang="en-CA" i="0" baseline="0" dirty="0" smtClean="0"/>
          </a:p>
          <a:p>
            <a:endParaRPr lang="en-CA" dirty="0"/>
          </a:p>
        </p:txBody>
      </p:sp>
    </p:spTree>
    <p:extLst>
      <p:ext uri="{BB962C8B-B14F-4D97-AF65-F5344CB8AC3E}">
        <p14:creationId xmlns:p14="http://schemas.microsoft.com/office/powerpoint/2010/main" val="32658044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The places</a:t>
            </a:r>
            <a:r>
              <a:rPr lang="en-CA" baseline="0" dirty="0" smtClean="0"/>
              <a:t> we spend our time in online have their own values, too, and in a lot of them racism, sexism and similar attitudes are normal and even encouraged.</a:t>
            </a:r>
          </a:p>
          <a:p>
            <a:endParaRPr lang="en-CA" baseline="0" dirty="0" smtClean="0"/>
          </a:p>
          <a:p>
            <a:r>
              <a:rPr lang="en-CA" baseline="0" dirty="0" smtClean="0"/>
              <a:t>A lot of the time, though, we don’t realize just how few people in these places actually hold those values. Scientists have found that it can take as little as </a:t>
            </a:r>
            <a:r>
              <a:rPr lang="en-CA" i="1" baseline="0" dirty="0" smtClean="0"/>
              <a:t>ten percent</a:t>
            </a:r>
            <a:r>
              <a:rPr lang="en-CA" i="0" baseline="0" dirty="0" smtClean="0"/>
              <a:t> of a group’s members to change the values of that group, if they’re noisy and committed to their view.</a:t>
            </a:r>
            <a:endParaRPr lang="en-CA" dirty="0"/>
          </a:p>
        </p:txBody>
      </p:sp>
    </p:spTree>
    <p:extLst>
      <p:ext uri="{BB962C8B-B14F-4D97-AF65-F5344CB8AC3E}">
        <p14:creationId xmlns:p14="http://schemas.microsoft.com/office/powerpoint/2010/main" val="153935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7E220918-7548-42F0-A2C4-4D564A35970E}" type="datetimeFigureOut">
              <a:rPr lang="en-CA" smtClean="0"/>
              <a:t>25/03/2015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B9BCF53-5D62-41ED-B5E6-4755FF1D50AE}" type="slidenum">
              <a:rPr lang="en-CA" smtClean="0"/>
              <a:t>‹#›</a:t>
            </a:fld>
            <a:endParaRPr lang="en-CA"/>
          </a:p>
        </p:txBody>
      </p:sp>
    </p:spTree>
    <p:extLst>
      <p:ext uri="{BB962C8B-B14F-4D97-AF65-F5344CB8AC3E}">
        <p14:creationId xmlns:p14="http://schemas.microsoft.com/office/powerpoint/2010/main" val="177565093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7E220918-7548-42F0-A2C4-4D564A35970E}" type="datetimeFigureOut">
              <a:rPr lang="en-CA" smtClean="0"/>
              <a:t>25/03/2015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B9BCF53-5D62-41ED-B5E6-4755FF1D50AE}" type="slidenum">
              <a:rPr lang="en-CA" smtClean="0"/>
              <a:t>‹#›</a:t>
            </a:fld>
            <a:endParaRPr lang="en-CA"/>
          </a:p>
        </p:txBody>
      </p:sp>
    </p:spTree>
    <p:extLst>
      <p:ext uri="{BB962C8B-B14F-4D97-AF65-F5344CB8AC3E}">
        <p14:creationId xmlns:p14="http://schemas.microsoft.com/office/powerpoint/2010/main" val="118452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7E220918-7548-42F0-A2C4-4D564A35970E}" type="datetimeFigureOut">
              <a:rPr lang="en-CA" smtClean="0"/>
              <a:t>25/03/2015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B9BCF53-5D62-41ED-B5E6-4755FF1D50AE}" type="slidenum">
              <a:rPr lang="en-CA" smtClean="0"/>
              <a:t>‹#›</a:t>
            </a:fld>
            <a:endParaRPr lang="en-CA"/>
          </a:p>
        </p:txBody>
      </p:sp>
    </p:spTree>
    <p:extLst>
      <p:ext uri="{BB962C8B-B14F-4D97-AF65-F5344CB8AC3E}">
        <p14:creationId xmlns:p14="http://schemas.microsoft.com/office/powerpoint/2010/main" val="991410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7E220918-7548-42F0-A2C4-4D564A35970E}" type="datetimeFigureOut">
              <a:rPr lang="en-CA" smtClean="0"/>
              <a:t>25/03/2015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B9BCF53-5D62-41ED-B5E6-4755FF1D50AE}" type="slidenum">
              <a:rPr lang="en-CA" smtClean="0"/>
              <a:t>‹#›</a:t>
            </a:fld>
            <a:endParaRPr lang="en-CA"/>
          </a:p>
        </p:txBody>
      </p:sp>
    </p:spTree>
    <p:extLst>
      <p:ext uri="{BB962C8B-B14F-4D97-AF65-F5344CB8AC3E}">
        <p14:creationId xmlns:p14="http://schemas.microsoft.com/office/powerpoint/2010/main" val="303390619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220918-7548-42F0-A2C4-4D564A35970E}" type="datetimeFigureOut">
              <a:rPr lang="en-CA" smtClean="0"/>
              <a:t>25/03/2015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B9BCF53-5D62-41ED-B5E6-4755FF1D50AE}" type="slidenum">
              <a:rPr lang="en-CA" smtClean="0"/>
              <a:t>‹#›</a:t>
            </a:fld>
            <a:endParaRPr lang="en-CA"/>
          </a:p>
        </p:txBody>
      </p:sp>
    </p:spTree>
    <p:extLst>
      <p:ext uri="{BB962C8B-B14F-4D97-AF65-F5344CB8AC3E}">
        <p14:creationId xmlns:p14="http://schemas.microsoft.com/office/powerpoint/2010/main" val="3018390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7E220918-7548-42F0-A2C4-4D564A35970E}" type="datetimeFigureOut">
              <a:rPr lang="en-CA" smtClean="0"/>
              <a:t>25/03/2015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B9BCF53-5D62-41ED-B5E6-4755FF1D50AE}" type="slidenum">
              <a:rPr lang="en-CA" smtClean="0"/>
              <a:t>‹#›</a:t>
            </a:fld>
            <a:endParaRPr lang="en-CA"/>
          </a:p>
        </p:txBody>
      </p:sp>
    </p:spTree>
    <p:extLst>
      <p:ext uri="{BB962C8B-B14F-4D97-AF65-F5344CB8AC3E}">
        <p14:creationId xmlns:p14="http://schemas.microsoft.com/office/powerpoint/2010/main" val="1538827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7E220918-7548-42F0-A2C4-4D564A35970E}" type="datetimeFigureOut">
              <a:rPr lang="en-CA" smtClean="0"/>
              <a:t>25/03/2015</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9B9BCF53-5D62-41ED-B5E6-4755FF1D50AE}" type="slidenum">
              <a:rPr lang="en-CA" smtClean="0"/>
              <a:t>‹#›</a:t>
            </a:fld>
            <a:endParaRPr lang="en-CA"/>
          </a:p>
        </p:txBody>
      </p:sp>
    </p:spTree>
    <p:extLst>
      <p:ext uri="{BB962C8B-B14F-4D97-AF65-F5344CB8AC3E}">
        <p14:creationId xmlns:p14="http://schemas.microsoft.com/office/powerpoint/2010/main" val="489813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7E220918-7548-42F0-A2C4-4D564A35970E}" type="datetimeFigureOut">
              <a:rPr lang="en-CA" smtClean="0"/>
              <a:t>25/03/2015</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9B9BCF53-5D62-41ED-B5E6-4755FF1D50AE}" type="slidenum">
              <a:rPr lang="en-CA" smtClean="0"/>
              <a:t>‹#›</a:t>
            </a:fld>
            <a:endParaRPr lang="en-CA"/>
          </a:p>
        </p:txBody>
      </p:sp>
    </p:spTree>
    <p:extLst>
      <p:ext uri="{BB962C8B-B14F-4D97-AF65-F5344CB8AC3E}">
        <p14:creationId xmlns:p14="http://schemas.microsoft.com/office/powerpoint/2010/main" val="2942214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220918-7548-42F0-A2C4-4D564A35970E}" type="datetimeFigureOut">
              <a:rPr lang="en-CA" smtClean="0"/>
              <a:t>25/03/2015</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9B9BCF53-5D62-41ED-B5E6-4755FF1D50AE}" type="slidenum">
              <a:rPr lang="en-CA" smtClean="0"/>
              <a:t>‹#›</a:t>
            </a:fld>
            <a:endParaRPr lang="en-CA"/>
          </a:p>
        </p:txBody>
      </p:sp>
    </p:spTree>
    <p:extLst>
      <p:ext uri="{BB962C8B-B14F-4D97-AF65-F5344CB8AC3E}">
        <p14:creationId xmlns:p14="http://schemas.microsoft.com/office/powerpoint/2010/main" val="1175905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220918-7548-42F0-A2C4-4D564A35970E}" type="datetimeFigureOut">
              <a:rPr lang="en-CA" smtClean="0"/>
              <a:t>25/03/2015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B9BCF53-5D62-41ED-B5E6-4755FF1D50AE}" type="slidenum">
              <a:rPr lang="en-CA" smtClean="0"/>
              <a:t>‹#›</a:t>
            </a:fld>
            <a:endParaRPr lang="en-CA"/>
          </a:p>
        </p:txBody>
      </p:sp>
    </p:spTree>
    <p:extLst>
      <p:ext uri="{BB962C8B-B14F-4D97-AF65-F5344CB8AC3E}">
        <p14:creationId xmlns:p14="http://schemas.microsoft.com/office/powerpoint/2010/main" val="3049753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220918-7548-42F0-A2C4-4D564A35970E}" type="datetimeFigureOut">
              <a:rPr lang="en-CA" smtClean="0"/>
              <a:t>25/03/2015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B9BCF53-5D62-41ED-B5E6-4755FF1D50AE}" type="slidenum">
              <a:rPr lang="en-CA" smtClean="0"/>
              <a:t>‹#›</a:t>
            </a:fld>
            <a:endParaRPr lang="en-CA"/>
          </a:p>
        </p:txBody>
      </p:sp>
    </p:spTree>
    <p:extLst>
      <p:ext uri="{BB962C8B-B14F-4D97-AF65-F5344CB8AC3E}">
        <p14:creationId xmlns:p14="http://schemas.microsoft.com/office/powerpoint/2010/main" val="41780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220918-7548-42F0-A2C4-4D564A35970E}" type="datetimeFigureOut">
              <a:rPr lang="en-CA" smtClean="0"/>
              <a:t>25/03/2015</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9BCF53-5D62-41ED-B5E6-4755FF1D50AE}" type="slidenum">
              <a:rPr lang="en-CA" smtClean="0"/>
              <a:t>‹#›</a:t>
            </a:fld>
            <a:endParaRPr lang="en-CA"/>
          </a:p>
        </p:txBody>
      </p:sp>
    </p:spTree>
    <p:extLst>
      <p:ext uri="{BB962C8B-B14F-4D97-AF65-F5344CB8AC3E}">
        <p14:creationId xmlns:p14="http://schemas.microsoft.com/office/powerpoint/2010/main" val="1433705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jennyhanlonconsulting.com/blog/wp-content/uploads/2012/09/Ian-Compass-Copy-Small.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92837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smtClean="0">
                <a:solidFill>
                  <a:schemeClr val="bg1"/>
                </a:solidFill>
                <a:latin typeface="Gill Sans MT" pitchFamily="34" charset="0"/>
              </a:rPr>
              <a:t>	How do we decide what’s right and wrong?</a:t>
            </a:r>
            <a:endParaRPr lang="en-CA" sz="2800" dirty="0">
              <a:solidFill>
                <a:schemeClr val="bg1"/>
              </a:solidFill>
              <a:latin typeface="Gill Sans MT" pitchFamily="34" charset="0"/>
            </a:endParaRPr>
          </a:p>
        </p:txBody>
      </p:sp>
      <p:sp>
        <p:nvSpPr>
          <p:cNvPr id="8" name="Text Box 5"/>
          <p:cNvSpPr txBox="1">
            <a:spLocks noChangeArrowheads="1"/>
          </p:cNvSpPr>
          <p:nvPr/>
        </p:nvSpPr>
        <p:spPr bwMode="auto">
          <a:xfrm>
            <a:off x="4860032" y="1443233"/>
            <a:ext cx="2971359" cy="2318209"/>
          </a:xfrm>
          <a:prstGeom prst="roundRect">
            <a:avLst/>
          </a:prstGeom>
          <a:ln/>
        </p:spPr>
        <p:style>
          <a:lnRef idx="1">
            <a:schemeClr val="accent5"/>
          </a:lnRef>
          <a:fillRef idx="3">
            <a:schemeClr val="accent5"/>
          </a:fillRef>
          <a:effectRef idx="2">
            <a:schemeClr val="accent5"/>
          </a:effectRef>
          <a:fontRef idx="minor">
            <a:schemeClr val="lt1"/>
          </a:fontRef>
        </p:style>
        <p:txBody>
          <a:bodyPr wrap="none" lIns="90000" tIns="46800" rIns="90000" bIns="1080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marL="457200" indent="-457200">
              <a:lnSpc>
                <a:spcPct val="150000"/>
              </a:lnSpc>
              <a:buFont typeface="Wingdings" panose="05000000000000000000" pitchFamily="2" charset="2"/>
              <a:buChar char="§"/>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Rules and </a:t>
            </a:r>
            <a:r>
              <a:rPr lang="en-US" sz="2800" dirty="0" smtClean="0">
                <a:solidFill>
                  <a:schemeClr val="bg1"/>
                </a:solidFill>
                <a:latin typeface="Gill Sans MT" pitchFamily="34" charset="0"/>
              </a:rPr>
              <a:t>laws</a:t>
            </a:r>
          </a:p>
          <a:p>
            <a:pPr marL="457200" indent="-457200">
              <a:lnSpc>
                <a:spcPct val="150000"/>
              </a:lnSpc>
              <a:buFont typeface="Wingdings" panose="05000000000000000000" pitchFamily="2" charset="2"/>
              <a:buChar char="§"/>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smtClean="0">
                <a:solidFill>
                  <a:schemeClr val="bg1"/>
                </a:solidFill>
                <a:latin typeface="Gill Sans MT" pitchFamily="34" charset="0"/>
              </a:rPr>
              <a:t>Values</a:t>
            </a:r>
          </a:p>
          <a:p>
            <a:pPr marL="457200" indent="-457200">
              <a:lnSpc>
                <a:spcPct val="150000"/>
              </a:lnSpc>
              <a:buFont typeface="Wingdings" panose="05000000000000000000" pitchFamily="2" charset="2"/>
              <a:buChar char="§"/>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smtClean="0">
                <a:solidFill>
                  <a:schemeClr val="bg1"/>
                </a:solidFill>
                <a:latin typeface="Gill Sans MT" pitchFamily="34" charset="0"/>
              </a:rPr>
              <a:t>Ethics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1253493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pic>
        <p:nvPicPr>
          <p:cNvPr id="4" name="Picture 9" descr="118544864_a53655443d_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242888"/>
            <a:ext cx="9753600" cy="7315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a:xfrm>
            <a:off x="4327199" y="4005064"/>
            <a:ext cx="3773193" cy="2304256"/>
          </a:xfrm>
          <a:prstGeom prst="roundRect">
            <a:avLst/>
          </a:prstGeom>
          <a:gradFill>
            <a:gsLst>
              <a:gs pos="0">
                <a:schemeClr val="accent5">
                  <a:shade val="51000"/>
                  <a:satMod val="130000"/>
                  <a:alpha val="70000"/>
                </a:schemeClr>
              </a:gs>
              <a:gs pos="80000">
                <a:schemeClr val="accent5">
                  <a:shade val="93000"/>
                  <a:satMod val="130000"/>
                </a:schemeClr>
              </a:gs>
              <a:gs pos="100000">
                <a:schemeClr val="accent5">
                  <a:shade val="94000"/>
                  <a:satMod val="135000"/>
                </a:schemeClr>
              </a:gs>
            </a:gsLst>
          </a:gradFill>
        </p:spPr>
        <p:style>
          <a:lnRef idx="1">
            <a:schemeClr val="accent5"/>
          </a:lnRef>
          <a:fillRef idx="3">
            <a:schemeClr val="accent5"/>
          </a:fillRef>
          <a:effectRef idx="2">
            <a:schemeClr val="accent5"/>
          </a:effectRef>
          <a:fontRef idx="minor">
            <a:schemeClr val="lt1"/>
          </a:fontRef>
        </p:style>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Aft>
                <a:spcPts val="600"/>
              </a:spcAft>
              <a:buFont typeface="Arial" panose="020B0604020202020204" pitchFamily="34" charset="0"/>
              <a:buNone/>
            </a:pPr>
            <a:r>
              <a:rPr lang="en-US" sz="4800" dirty="0">
                <a:solidFill>
                  <a:schemeClr val="bg1"/>
                </a:solidFill>
                <a:latin typeface="Gill Sans MT" panose="020B0502020104020203" pitchFamily="34" charset="0"/>
                <a:cs typeface="Arial" panose="020B0604020202020204" pitchFamily="34" charset="0"/>
              </a:rPr>
              <a:t>65% </a:t>
            </a:r>
            <a:r>
              <a:rPr lang="en-US" sz="2400" b="1" dirty="0" smtClean="0">
                <a:solidFill>
                  <a:schemeClr val="bg1"/>
                </a:solidFill>
                <a:latin typeface="Gill Sans MT" panose="020B0502020104020203" pitchFamily="34" charset="0"/>
                <a:cs typeface="Arial" panose="020B0604020202020204" pitchFamily="34" charset="0"/>
              </a:rPr>
              <a:t>of students have helped someone who was being picked on online.</a:t>
            </a:r>
            <a:endParaRPr lang="en-US" sz="2400" b="1" dirty="0">
              <a:solidFill>
                <a:schemeClr val="bg1"/>
              </a:solidFill>
              <a:latin typeface="Gill Sans MT" panose="020B0502020104020203" pitchFamily="34" charset="0"/>
              <a:cs typeface="Arial" panose="020B0604020202020204" pitchFamily="34" charset="0"/>
            </a:endParaRPr>
          </a:p>
        </p:txBody>
      </p:sp>
      <p:sp>
        <p:nvSpPr>
          <p:cNvPr id="6" name="Content Placeholder 2"/>
          <p:cNvSpPr txBox="1">
            <a:spLocks/>
          </p:cNvSpPr>
          <p:nvPr/>
        </p:nvSpPr>
        <p:spPr>
          <a:xfrm>
            <a:off x="4327200" y="1052736"/>
            <a:ext cx="3773192" cy="2361976"/>
          </a:xfrm>
          <a:prstGeom prst="roundRect">
            <a:avLst/>
          </a:prstGeom>
          <a:gradFill>
            <a:gsLst>
              <a:gs pos="0">
                <a:schemeClr val="accent5">
                  <a:shade val="51000"/>
                  <a:satMod val="130000"/>
                  <a:alpha val="70000"/>
                </a:schemeClr>
              </a:gs>
              <a:gs pos="80000">
                <a:schemeClr val="accent5">
                  <a:shade val="93000"/>
                  <a:satMod val="130000"/>
                </a:schemeClr>
              </a:gs>
              <a:gs pos="100000">
                <a:schemeClr val="accent5">
                  <a:shade val="94000"/>
                  <a:satMod val="135000"/>
                </a:schemeClr>
              </a:gs>
            </a:gsLst>
          </a:gradFill>
        </p:spPr>
        <p:style>
          <a:lnRef idx="1">
            <a:schemeClr val="accent5"/>
          </a:lnRef>
          <a:fillRef idx="3">
            <a:schemeClr val="accent5"/>
          </a:fillRef>
          <a:effectRef idx="2">
            <a:schemeClr val="accent5"/>
          </a:effectRef>
          <a:fontRef idx="minor">
            <a:schemeClr val="lt1"/>
          </a:fontRef>
        </p:style>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Aft>
                <a:spcPts val="600"/>
              </a:spcAft>
              <a:buFont typeface="Arial" panose="020B0604020202020204" pitchFamily="34" charset="0"/>
              <a:buNone/>
            </a:pPr>
            <a:r>
              <a:rPr lang="en-US" sz="4800" dirty="0" smtClean="0">
                <a:solidFill>
                  <a:schemeClr val="bg1"/>
                </a:solidFill>
                <a:latin typeface="Gill Sans MT" panose="020B0502020104020203" pitchFamily="34" charset="0"/>
                <a:cs typeface="Arial" panose="020B0604020202020204" pitchFamily="34" charset="0"/>
              </a:rPr>
              <a:t>40% </a:t>
            </a:r>
            <a:r>
              <a:rPr lang="en-US" sz="2400" b="1" dirty="0" smtClean="0">
                <a:solidFill>
                  <a:schemeClr val="bg1"/>
                </a:solidFill>
                <a:latin typeface="Gill Sans MT" panose="020B0502020104020203" pitchFamily="34" charset="0"/>
                <a:cs typeface="Arial" panose="020B0604020202020204" pitchFamily="34" charset="0"/>
              </a:rPr>
              <a:t>of students turn to friends when someone is being mean to them online.</a:t>
            </a:r>
            <a:endParaRPr lang="en-US" sz="2400" b="1" dirty="0">
              <a:solidFill>
                <a:schemeClr val="bg1"/>
              </a:solidFill>
              <a:latin typeface="Gill Sans MT" panose="020B0502020104020203" pitchFamily="34" charset="0"/>
              <a:cs typeface="Arial" panose="020B0604020202020204" pitchFamily="34" charset="0"/>
            </a:endParaRPr>
          </a:p>
        </p:txBody>
      </p:sp>
      <p:sp>
        <p:nvSpPr>
          <p:cNvPr id="8"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a:t>
            </a:r>
            <a:r>
              <a:rPr lang="en-US" sz="2800" dirty="0" smtClean="0">
                <a:solidFill>
                  <a:schemeClr val="bg1"/>
                </a:solidFill>
                <a:latin typeface="Gill Sans MT" pitchFamily="34" charset="0"/>
              </a:rPr>
              <a:t>Values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739962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pic>
        <p:nvPicPr>
          <p:cNvPr id="4" name="Picture 2" descr="http://farm6.staticflickr.com/5145/5597870275_aae28b831a_b.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250" y="-819472"/>
            <a:ext cx="9753600" cy="822007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1"/>
          <p:cNvSpPr txBox="1">
            <a:spLocks/>
          </p:cNvSpPr>
          <p:nvPr/>
        </p:nvSpPr>
        <p:spPr>
          <a:xfrm>
            <a:off x="356850" y="2132856"/>
            <a:ext cx="4143142" cy="694753"/>
          </a:xfrm>
          <a:prstGeom prst="roundRect">
            <a:avLst/>
          </a:prstGeom>
        </p:spPr>
        <p:style>
          <a:lnRef idx="1">
            <a:schemeClr val="accent5"/>
          </a:lnRef>
          <a:fillRef idx="3">
            <a:schemeClr val="accent5"/>
          </a:fillRef>
          <a:effectRef idx="2">
            <a:schemeClr val="accent5"/>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dirty="0" smtClean="0">
                <a:solidFill>
                  <a:schemeClr val="bg1"/>
                </a:solidFill>
                <a:latin typeface="Gill Sans MT" panose="020B0502020104020203" pitchFamily="34" charset="0"/>
                <a:cs typeface="Arial" panose="020B0604020202020204" pitchFamily="34" charset="0"/>
              </a:rPr>
              <a:t>“Just kidding?”</a:t>
            </a:r>
          </a:p>
        </p:txBody>
      </p:sp>
      <p:sp>
        <p:nvSpPr>
          <p:cNvPr id="6" name="Content Placeholder 1"/>
          <p:cNvSpPr txBox="1">
            <a:spLocks/>
          </p:cNvSpPr>
          <p:nvPr/>
        </p:nvSpPr>
        <p:spPr>
          <a:xfrm>
            <a:off x="356850" y="3209907"/>
            <a:ext cx="4143142" cy="694753"/>
          </a:xfrm>
          <a:prstGeom prst="roundRect">
            <a:avLst/>
          </a:prstGeom>
        </p:spPr>
        <p:style>
          <a:lnRef idx="1">
            <a:schemeClr val="accent5"/>
          </a:lnRef>
          <a:fillRef idx="3">
            <a:schemeClr val="accent5"/>
          </a:fillRef>
          <a:effectRef idx="2">
            <a:schemeClr val="accent5"/>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dirty="0" smtClean="0">
                <a:solidFill>
                  <a:schemeClr val="bg1"/>
                </a:solidFill>
                <a:latin typeface="Gill Sans MT" panose="020B0502020104020203" pitchFamily="34" charset="0"/>
                <a:cs typeface="Arial" panose="020B0604020202020204" pitchFamily="34" charset="0"/>
              </a:rPr>
              <a:t>“Who is my friend?”</a:t>
            </a:r>
          </a:p>
        </p:txBody>
      </p:sp>
      <p:sp>
        <p:nvSpPr>
          <p:cNvPr id="7" name="Content Placeholder 1"/>
          <p:cNvSpPr txBox="1">
            <a:spLocks/>
          </p:cNvSpPr>
          <p:nvPr/>
        </p:nvSpPr>
        <p:spPr>
          <a:xfrm>
            <a:off x="356850" y="4293096"/>
            <a:ext cx="4143142" cy="1493923"/>
          </a:xfrm>
          <a:prstGeom prst="roundRect">
            <a:avLst/>
          </a:prstGeom>
        </p:spPr>
        <p:style>
          <a:lnRef idx="1">
            <a:schemeClr val="accent5"/>
          </a:lnRef>
          <a:fillRef idx="3">
            <a:schemeClr val="accent5"/>
          </a:fillRef>
          <a:effectRef idx="2">
            <a:schemeClr val="accent5"/>
          </a:effectRef>
          <a:fontRef idx="minor">
            <a:schemeClr val="lt1"/>
          </a:fontRef>
        </p:style>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dirty="0" smtClean="0">
                <a:solidFill>
                  <a:schemeClr val="bg1"/>
                </a:solidFill>
                <a:latin typeface="Gill Sans MT" panose="020B0502020104020203" pitchFamily="34" charset="0"/>
                <a:cs typeface="Arial" panose="020B0604020202020204" pitchFamily="34" charset="0"/>
              </a:rPr>
              <a:t>“What do I owe to people who aren’t my friends?”</a:t>
            </a:r>
          </a:p>
        </p:txBody>
      </p:sp>
      <p:sp>
        <p:nvSpPr>
          <p:cNvPr id="10"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a:t>
            </a:r>
            <a:r>
              <a:rPr lang="en-US" sz="2800" dirty="0" smtClean="0">
                <a:solidFill>
                  <a:schemeClr val="bg1"/>
                </a:solidFill>
                <a:latin typeface="Gill Sans MT" pitchFamily="34" charset="0"/>
              </a:rPr>
              <a:t>Values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32234711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pic>
        <p:nvPicPr>
          <p:cNvPr id="4" name="Picture 4" descr="http://farm4.staticflickr.com/3325/3446551079_4559c9ee5f_b.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768" y="0"/>
            <a:ext cx="97536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a:t>
            </a:r>
            <a:r>
              <a:rPr lang="en-US" sz="2800" dirty="0" smtClean="0">
                <a:solidFill>
                  <a:schemeClr val="bg1"/>
                </a:solidFill>
                <a:latin typeface="Gill Sans MT" pitchFamily="34" charset="0"/>
              </a:rPr>
              <a:t>Ethics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22771642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23"/>
            <a:ext cx="9324528" cy="7684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a:t>
            </a:r>
            <a:r>
              <a:rPr lang="en-US" sz="2800" dirty="0" smtClean="0">
                <a:solidFill>
                  <a:schemeClr val="bg1"/>
                </a:solidFill>
                <a:latin typeface="Gill Sans MT" pitchFamily="34" charset="0"/>
              </a:rPr>
              <a:t>Ethics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7558398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t="517" r="386" b="517"/>
          <a:stretch>
            <a:fillRect/>
          </a:stretch>
        </p:blipFill>
        <p:spPr bwMode="auto">
          <a:xfrm>
            <a:off x="0" y="-191"/>
            <a:ext cx="9396536" cy="6962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a:t>
            </a:r>
            <a:r>
              <a:rPr lang="en-US" sz="2800" dirty="0" smtClean="0">
                <a:solidFill>
                  <a:schemeClr val="bg1"/>
                </a:solidFill>
                <a:latin typeface="Gill Sans MT" pitchFamily="34" charset="0"/>
              </a:rPr>
              <a:t>Ethics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2104483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pic>
        <p:nvPicPr>
          <p:cNvPr id="5" name="Picture 2" descr="http://itsybitsysteps.com/wp-content/uploads/2013/02/Tug-of-war-1024x3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49436"/>
            <a:ext cx="9144000" cy="330775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1"/>
          <p:cNvSpPr txBox="1">
            <a:spLocks/>
          </p:cNvSpPr>
          <p:nvPr/>
        </p:nvSpPr>
        <p:spPr>
          <a:xfrm>
            <a:off x="467544" y="1849436"/>
            <a:ext cx="8352928" cy="3307755"/>
          </a:xfrm>
          <a:prstGeom prst="rect">
            <a:avLst/>
          </a:prstGeom>
          <a:solidFill>
            <a:schemeClr val="bg1">
              <a:alpha val="71000"/>
            </a:schemeClr>
          </a:solidFill>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CA" sz="4000" dirty="0">
                <a:solidFill>
                  <a:schemeClr val="accent5">
                    <a:lumMod val="50000"/>
                  </a:schemeClr>
                </a:solidFill>
                <a:latin typeface="Gill Sans MT" panose="020B0502020104020203" pitchFamily="34" charset="0"/>
                <a:cs typeface="Arial" panose="020B0604020202020204" pitchFamily="34" charset="0"/>
              </a:rPr>
              <a:t>78% </a:t>
            </a:r>
            <a:r>
              <a:rPr lang="en-CA" sz="2400" dirty="0" smtClean="0">
                <a:latin typeface="Gill Sans MT" panose="020B0502020104020203" pitchFamily="34" charset="0"/>
                <a:cs typeface="Arial" panose="020B0604020202020204" pitchFamily="34" charset="0"/>
              </a:rPr>
              <a:t>of students say it’s important to speak out against racism and sexism online</a:t>
            </a:r>
            <a:r>
              <a:rPr lang="en-CA" sz="2000" dirty="0" smtClean="0">
                <a:latin typeface="Gill Sans MT" panose="020B0502020104020203" pitchFamily="34" charset="0"/>
                <a:cs typeface="Arial" panose="020B0604020202020204" pitchFamily="34" charset="0"/>
              </a:rPr>
              <a:t> </a:t>
            </a:r>
          </a:p>
          <a:p>
            <a:pPr marL="0" indent="0" algn="ctr">
              <a:buNone/>
            </a:pPr>
            <a:r>
              <a:rPr lang="en-CA" sz="4000" dirty="0">
                <a:solidFill>
                  <a:schemeClr val="accent5">
                    <a:lumMod val="50000"/>
                  </a:schemeClr>
                </a:solidFill>
                <a:latin typeface="Gill Sans MT" panose="020B0502020104020203" pitchFamily="34" charset="0"/>
                <a:cs typeface="Arial" panose="020B0604020202020204" pitchFamily="34" charset="0"/>
              </a:rPr>
              <a:t>45% </a:t>
            </a:r>
            <a:r>
              <a:rPr lang="en-CA" b="1" dirty="0" smtClean="0">
                <a:latin typeface="Gill Sans MT" panose="020B0502020104020203" pitchFamily="34" charset="0"/>
                <a:cs typeface="Arial" panose="020B0604020202020204" pitchFamily="34" charset="0"/>
              </a:rPr>
              <a:t>don’t</a:t>
            </a:r>
            <a:r>
              <a:rPr lang="en-CA" sz="2000" b="1" dirty="0" smtClean="0">
                <a:latin typeface="Gill Sans MT" panose="020B0502020104020203" pitchFamily="34" charset="0"/>
                <a:cs typeface="Arial" panose="020B0604020202020204" pitchFamily="34" charset="0"/>
              </a:rPr>
              <a:t> </a:t>
            </a:r>
            <a:r>
              <a:rPr lang="en-CA" sz="2400" dirty="0" smtClean="0">
                <a:latin typeface="Gill Sans MT" panose="020B0502020104020203" pitchFamily="34" charset="0"/>
                <a:cs typeface="Arial" panose="020B0604020202020204" pitchFamily="34" charset="0"/>
              </a:rPr>
              <a:t>say anything because </a:t>
            </a:r>
            <a:r>
              <a:rPr lang="en-CA" sz="2400" b="1" dirty="0" smtClean="0">
                <a:latin typeface="Gill Sans MT" panose="020B0502020104020203" pitchFamily="34" charset="0"/>
                <a:cs typeface="Arial" panose="020B0604020202020204" pitchFamily="34" charset="0"/>
              </a:rPr>
              <a:t>“</a:t>
            </a:r>
            <a:r>
              <a:rPr lang="en-CA" sz="2800" b="1" dirty="0" smtClean="0">
                <a:latin typeface="Gill Sans MT" panose="020B0502020104020203" pitchFamily="34" charset="0"/>
                <a:cs typeface="Arial" panose="020B0604020202020204" pitchFamily="34" charset="0"/>
              </a:rPr>
              <a:t>it’s not my place</a:t>
            </a:r>
            <a:r>
              <a:rPr lang="en-CA" sz="2400" b="1" dirty="0" smtClean="0">
                <a:latin typeface="Gill Sans MT" panose="020B0502020104020203" pitchFamily="34" charset="0"/>
                <a:cs typeface="Arial" panose="020B0604020202020204" pitchFamily="34" charset="0"/>
              </a:rPr>
              <a:t>” </a:t>
            </a:r>
          </a:p>
          <a:p>
            <a:pPr marL="0" indent="0" algn="ctr">
              <a:buNone/>
            </a:pPr>
            <a:r>
              <a:rPr lang="en-US" sz="4000" dirty="0" smtClean="0">
                <a:solidFill>
                  <a:schemeClr val="accent5">
                    <a:lumMod val="50000"/>
                  </a:schemeClr>
                </a:solidFill>
                <a:latin typeface="Gill Sans MT" panose="020B0502020104020203" pitchFamily="34" charset="0"/>
                <a:cs typeface="Arial" panose="020B0604020202020204" pitchFamily="34" charset="0"/>
              </a:rPr>
              <a:t>57</a:t>
            </a:r>
            <a:r>
              <a:rPr lang="en-US" sz="4000" dirty="0">
                <a:solidFill>
                  <a:schemeClr val="accent5">
                    <a:lumMod val="50000"/>
                  </a:schemeClr>
                </a:solidFill>
                <a:latin typeface="Gill Sans MT" panose="020B0502020104020203" pitchFamily="34" charset="0"/>
                <a:cs typeface="Arial" panose="020B0604020202020204" pitchFamily="34" charset="0"/>
              </a:rPr>
              <a:t>% </a:t>
            </a:r>
            <a:r>
              <a:rPr lang="en-US" sz="2400" dirty="0" smtClean="0">
                <a:latin typeface="Gill Sans MT" panose="020B0502020104020203" pitchFamily="34" charset="0"/>
                <a:cs typeface="Arial" panose="020B0604020202020204" pitchFamily="34" charset="0"/>
              </a:rPr>
              <a:t>don’t say anything because </a:t>
            </a:r>
          </a:p>
          <a:p>
            <a:pPr marL="0" indent="0" algn="ctr">
              <a:buNone/>
            </a:pPr>
            <a:r>
              <a:rPr lang="en-US" sz="2400" b="1" dirty="0" smtClean="0">
                <a:latin typeface="Gill Sans MT" panose="020B0502020104020203" pitchFamily="34" charset="0"/>
                <a:cs typeface="Arial" panose="020B0604020202020204" pitchFamily="34" charset="0"/>
              </a:rPr>
              <a:t>“</a:t>
            </a:r>
            <a:r>
              <a:rPr lang="en-US" sz="2800" b="1" dirty="0" smtClean="0">
                <a:latin typeface="Gill Sans MT" panose="020B0502020104020203" pitchFamily="34" charset="0"/>
                <a:cs typeface="Arial" panose="020B0604020202020204" pitchFamily="34" charset="0"/>
              </a:rPr>
              <a:t>most of the time, people are just joking around</a:t>
            </a:r>
            <a:r>
              <a:rPr lang="en-US" sz="2400" b="1" dirty="0" smtClean="0">
                <a:latin typeface="Gill Sans MT" panose="020B0502020104020203" pitchFamily="34" charset="0"/>
                <a:cs typeface="Arial" panose="020B0604020202020204" pitchFamily="34" charset="0"/>
              </a:rPr>
              <a:t>”</a:t>
            </a:r>
            <a:endParaRPr lang="en-CA" sz="2000" b="1" dirty="0">
              <a:latin typeface="Gill Sans MT" panose="020B0502020104020203" pitchFamily="34" charset="0"/>
              <a:cs typeface="Arial" panose="020B0604020202020204" pitchFamily="34" charset="0"/>
            </a:endParaRPr>
          </a:p>
          <a:p>
            <a:pPr marL="0" indent="0">
              <a:buNone/>
            </a:pPr>
            <a:endParaRPr lang="en-CA" sz="2000" dirty="0">
              <a:solidFill>
                <a:schemeClr val="tx1">
                  <a:lumMod val="50000"/>
                  <a:lumOff val="50000"/>
                </a:schemeClr>
              </a:solidFill>
              <a:latin typeface="Arial" panose="020B0604020202020204" pitchFamily="34" charset="0"/>
              <a:cs typeface="Arial" panose="020B0604020202020204" pitchFamily="34" charset="0"/>
            </a:endParaRPr>
          </a:p>
          <a:p>
            <a:pPr marL="0" indent="0">
              <a:buNone/>
            </a:pPr>
            <a:endParaRPr lang="en-CA" sz="20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9"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a:t>
            </a:r>
            <a:r>
              <a:rPr lang="en-US" sz="2800" dirty="0" smtClean="0">
                <a:solidFill>
                  <a:schemeClr val="bg1"/>
                </a:solidFill>
                <a:latin typeface="Gill Sans MT" pitchFamily="34" charset="0"/>
              </a:rPr>
              <a:t>Ethics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35169730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99681" y="944563"/>
            <a:ext cx="7885112" cy="591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a:t>
            </a:r>
            <a:r>
              <a:rPr lang="en-US" sz="2800" dirty="0" smtClean="0">
                <a:solidFill>
                  <a:schemeClr val="bg1"/>
                </a:solidFill>
                <a:latin typeface="Gill Sans MT" pitchFamily="34" charset="0"/>
              </a:rPr>
              <a:t>Ethics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10971883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CA"/>
          </a:p>
        </p:txBody>
      </p:sp>
      <p:sp>
        <p:nvSpPr>
          <p:cNvPr id="3" name="Subtitle 2"/>
          <p:cNvSpPr>
            <a:spLocks noGrp="1"/>
          </p:cNvSpPr>
          <p:nvPr>
            <p:ph type="subTitle" idx="1"/>
          </p:nvPr>
        </p:nvSpPr>
        <p:spPr/>
        <p:txBody>
          <a:bodyPr/>
          <a:lstStyle/>
          <a:p>
            <a:endParaRPr lang="en-CA"/>
          </a:p>
        </p:txBody>
      </p:sp>
      <p:pic>
        <p:nvPicPr>
          <p:cNvPr id="4" name="Picture 2" descr="http://farm1.staticflickr.com/116/315490873_cc38e4335b_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451580"/>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Rules and laws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33308144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75988" y="0"/>
            <a:ext cx="10276437" cy="7101408"/>
          </a:xfrm>
        </p:spPr>
      </p:pic>
      <p:sp>
        <p:nvSpPr>
          <p:cNvPr id="4" name="TextBox 3"/>
          <p:cNvSpPr txBox="1"/>
          <p:nvPr/>
        </p:nvSpPr>
        <p:spPr>
          <a:xfrm>
            <a:off x="179513" y="968647"/>
            <a:ext cx="8784975" cy="5732383"/>
          </a:xfrm>
          <a:prstGeom prst="roundRect">
            <a:avLst>
              <a:gd name="adj" fmla="val 5078"/>
            </a:avLst>
          </a:prstGeom>
          <a:gradFill>
            <a:gsLst>
              <a:gs pos="0">
                <a:schemeClr val="accent5">
                  <a:shade val="51000"/>
                  <a:satMod val="130000"/>
                  <a:alpha val="30000"/>
                </a:schemeClr>
              </a:gs>
              <a:gs pos="80000">
                <a:schemeClr val="accent5">
                  <a:shade val="93000"/>
                  <a:satMod val="130000"/>
                </a:schemeClr>
              </a:gs>
              <a:gs pos="100000">
                <a:schemeClr val="accent5">
                  <a:shade val="94000"/>
                  <a:satMod val="135000"/>
                </a:schemeClr>
              </a:gs>
            </a:gsLst>
          </a:gradFill>
        </p:spPr>
        <p:style>
          <a:lnRef idx="1">
            <a:schemeClr val="accent5"/>
          </a:lnRef>
          <a:fillRef idx="3">
            <a:schemeClr val="accent5"/>
          </a:fillRef>
          <a:effectRef idx="2">
            <a:schemeClr val="accent5"/>
          </a:effectRef>
          <a:fontRef idx="minor">
            <a:schemeClr val="lt1"/>
          </a:fontRef>
        </p:style>
        <p:txBody>
          <a:bodyPr wrap="square" rtlCol="0">
            <a:spAutoFit/>
          </a:bodyPr>
          <a:lstStyle/>
          <a:p>
            <a:r>
              <a:rPr lang="en-CA" b="1" dirty="0" smtClean="0">
                <a:solidFill>
                  <a:schemeClr val="bg1"/>
                </a:solidFill>
                <a:latin typeface="Gill Sans MT" panose="020B0502020104020203" pitchFamily="34" charset="0"/>
              </a:rPr>
              <a:t>(1) No person shall, without lawful authority and knowing that another person is harassed or recklessly as to whether the other person is harassed, engage in conduct referred to in subsection (2) that causes that other person reasonably, in all the circumstances, to fear for their safety or the safety of anyone known to them.</a:t>
            </a:r>
            <a:br>
              <a:rPr lang="en-CA" b="1" dirty="0" smtClean="0">
                <a:solidFill>
                  <a:schemeClr val="bg1"/>
                </a:solidFill>
                <a:latin typeface="Gill Sans MT" panose="020B0502020104020203" pitchFamily="34" charset="0"/>
              </a:rPr>
            </a:br>
            <a:endParaRPr lang="en-CA" b="1" dirty="0" smtClean="0">
              <a:solidFill>
                <a:schemeClr val="bg1"/>
              </a:solidFill>
              <a:latin typeface="Gill Sans MT" panose="020B0502020104020203" pitchFamily="34" charset="0"/>
            </a:endParaRPr>
          </a:p>
          <a:p>
            <a:pPr>
              <a:spcAft>
                <a:spcPts val="1200"/>
              </a:spcAft>
            </a:pPr>
            <a:r>
              <a:rPr lang="en-CA" b="1" dirty="0" smtClean="0">
                <a:solidFill>
                  <a:schemeClr val="bg1"/>
                </a:solidFill>
                <a:latin typeface="Gill Sans MT" panose="020B0502020104020203" pitchFamily="34" charset="0"/>
              </a:rPr>
              <a:t>(2) The conduct mentioned in subsection (1) consists of</a:t>
            </a:r>
          </a:p>
          <a:p>
            <a:pPr marL="711200" indent="-347663">
              <a:spcAft>
                <a:spcPts val="1200"/>
              </a:spcAft>
            </a:pPr>
            <a:r>
              <a:rPr lang="en-CA" b="1" dirty="0" smtClean="0">
                <a:solidFill>
                  <a:schemeClr val="bg1"/>
                </a:solidFill>
                <a:latin typeface="Gill Sans MT" panose="020B0502020104020203" pitchFamily="34" charset="0"/>
              </a:rPr>
              <a:t>(</a:t>
            </a:r>
            <a:r>
              <a:rPr lang="en-CA" b="1" i="1" dirty="0" smtClean="0">
                <a:solidFill>
                  <a:schemeClr val="bg1"/>
                </a:solidFill>
                <a:latin typeface="Gill Sans MT" panose="020B0502020104020203" pitchFamily="34" charset="0"/>
              </a:rPr>
              <a:t>a</a:t>
            </a:r>
            <a:r>
              <a:rPr lang="en-CA" b="1" dirty="0" smtClean="0">
                <a:solidFill>
                  <a:schemeClr val="bg1"/>
                </a:solidFill>
                <a:latin typeface="Gill Sans MT" panose="020B0502020104020203" pitchFamily="34" charset="0"/>
              </a:rPr>
              <a:t>) repeatedly following from place to place the other person or anyone known to them;</a:t>
            </a:r>
          </a:p>
          <a:p>
            <a:pPr marL="711200" indent="-347663">
              <a:spcAft>
                <a:spcPts val="1200"/>
              </a:spcAft>
            </a:pPr>
            <a:r>
              <a:rPr lang="en-CA" b="1" dirty="0" smtClean="0">
                <a:solidFill>
                  <a:schemeClr val="bg1"/>
                </a:solidFill>
                <a:latin typeface="Gill Sans MT" panose="020B0502020104020203" pitchFamily="34" charset="0"/>
              </a:rPr>
              <a:t>(</a:t>
            </a:r>
            <a:r>
              <a:rPr lang="en-CA" b="1" i="1" dirty="0" smtClean="0">
                <a:solidFill>
                  <a:schemeClr val="bg1"/>
                </a:solidFill>
                <a:latin typeface="Gill Sans MT" panose="020B0502020104020203" pitchFamily="34" charset="0"/>
              </a:rPr>
              <a:t>b</a:t>
            </a:r>
            <a:r>
              <a:rPr lang="en-CA" b="1" dirty="0" smtClean="0">
                <a:solidFill>
                  <a:schemeClr val="bg1"/>
                </a:solidFill>
                <a:latin typeface="Gill Sans MT" panose="020B0502020104020203" pitchFamily="34" charset="0"/>
              </a:rPr>
              <a:t>) repeatedly communicating with, either directly or indirectly, the other person or anyone known to them;</a:t>
            </a:r>
          </a:p>
          <a:p>
            <a:pPr marL="711200" indent="-347663">
              <a:spcAft>
                <a:spcPts val="1200"/>
              </a:spcAft>
            </a:pPr>
            <a:r>
              <a:rPr lang="en-CA" b="1" dirty="0" smtClean="0">
                <a:solidFill>
                  <a:schemeClr val="bg1"/>
                </a:solidFill>
                <a:latin typeface="Gill Sans MT" panose="020B0502020104020203" pitchFamily="34" charset="0"/>
              </a:rPr>
              <a:t>(</a:t>
            </a:r>
            <a:r>
              <a:rPr lang="en-CA" b="1" i="1" dirty="0" smtClean="0">
                <a:solidFill>
                  <a:schemeClr val="bg1"/>
                </a:solidFill>
                <a:latin typeface="Gill Sans MT" panose="020B0502020104020203" pitchFamily="34" charset="0"/>
              </a:rPr>
              <a:t>c</a:t>
            </a:r>
            <a:r>
              <a:rPr lang="en-CA" b="1" dirty="0" smtClean="0">
                <a:solidFill>
                  <a:schemeClr val="bg1"/>
                </a:solidFill>
                <a:latin typeface="Gill Sans MT" panose="020B0502020104020203" pitchFamily="34" charset="0"/>
              </a:rPr>
              <a:t>) besetting or watching the dwelling-house, or place where the other person, or anyone known to them, resides, works, carries on business or happens to be; or</a:t>
            </a:r>
          </a:p>
          <a:p>
            <a:pPr marL="711200" indent="-347663">
              <a:spcAft>
                <a:spcPts val="1200"/>
              </a:spcAft>
            </a:pPr>
            <a:r>
              <a:rPr lang="en-CA" b="1" dirty="0" smtClean="0">
                <a:solidFill>
                  <a:schemeClr val="bg1"/>
                </a:solidFill>
                <a:latin typeface="Gill Sans MT" panose="020B0502020104020203" pitchFamily="34" charset="0"/>
              </a:rPr>
              <a:t>(</a:t>
            </a:r>
            <a:r>
              <a:rPr lang="en-CA" b="1" i="1" dirty="0" smtClean="0">
                <a:solidFill>
                  <a:schemeClr val="bg1"/>
                </a:solidFill>
                <a:latin typeface="Gill Sans MT" panose="020B0502020104020203" pitchFamily="34" charset="0"/>
              </a:rPr>
              <a:t>d</a:t>
            </a:r>
            <a:r>
              <a:rPr lang="en-CA" b="1" dirty="0" smtClean="0">
                <a:solidFill>
                  <a:schemeClr val="bg1"/>
                </a:solidFill>
                <a:latin typeface="Gill Sans MT" panose="020B0502020104020203" pitchFamily="34" charset="0"/>
              </a:rPr>
              <a:t>) engaging in threatening conduct directed at the other person or any member of their family.</a:t>
            </a:r>
          </a:p>
          <a:p>
            <a:pPr algn="r"/>
            <a:r>
              <a:rPr lang="en-CA" b="1" i="1" dirty="0" smtClean="0">
                <a:solidFill>
                  <a:schemeClr val="bg1"/>
                </a:solidFill>
                <a:latin typeface="Gill Sans MT" panose="020B0502020104020203" pitchFamily="34" charset="0"/>
              </a:rPr>
              <a:t>Criminal </a:t>
            </a:r>
            <a:r>
              <a:rPr lang="en-CA" b="1" i="1" dirty="0" smtClean="0">
                <a:solidFill>
                  <a:schemeClr val="bg1"/>
                </a:solidFill>
                <a:latin typeface="Gill Sans MT" panose="020B0502020104020203" pitchFamily="34" charset="0"/>
              </a:rPr>
              <a:t>Code of Canada</a:t>
            </a:r>
            <a:r>
              <a:rPr lang="en-CA" b="1" dirty="0" smtClean="0">
                <a:solidFill>
                  <a:schemeClr val="bg1"/>
                </a:solidFill>
                <a:latin typeface="Gill Sans MT" panose="020B0502020104020203" pitchFamily="34" charset="0"/>
              </a:rPr>
              <a:t>, Section 264</a:t>
            </a:r>
            <a:endParaRPr lang="en-CA" dirty="0">
              <a:latin typeface="Gill Sans MT" panose="020B0502020104020203" pitchFamily="34" charset="0"/>
            </a:endParaRPr>
          </a:p>
        </p:txBody>
      </p:sp>
      <p:sp>
        <p:nvSpPr>
          <p:cNvPr id="7"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Rules and laws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38210829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89" t="1" r="26209" b="14809"/>
          <a:stretch/>
        </p:blipFill>
        <p:spPr bwMode="auto">
          <a:xfrm>
            <a:off x="983321" y="908720"/>
            <a:ext cx="7765143" cy="54479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01113" y="3018001"/>
            <a:ext cx="6048672" cy="3613785"/>
          </a:xfrm>
          <a:prstGeom prst="roundRect">
            <a:avLst>
              <a:gd name="adj" fmla="val 8804"/>
            </a:avLst>
          </a:prstGeom>
          <a:gradFill>
            <a:gsLst>
              <a:gs pos="0">
                <a:schemeClr val="accent5">
                  <a:shade val="51000"/>
                  <a:satMod val="130000"/>
                  <a:alpha val="50000"/>
                </a:schemeClr>
              </a:gs>
              <a:gs pos="80000">
                <a:schemeClr val="accent5">
                  <a:shade val="93000"/>
                  <a:satMod val="130000"/>
                </a:schemeClr>
              </a:gs>
              <a:gs pos="100000">
                <a:schemeClr val="accent5">
                  <a:shade val="94000"/>
                  <a:satMod val="135000"/>
                </a:schemeClr>
              </a:gs>
            </a:gsLst>
          </a:gradFill>
        </p:spPr>
        <p:style>
          <a:lnRef idx="1">
            <a:schemeClr val="accent5"/>
          </a:lnRef>
          <a:fillRef idx="3">
            <a:schemeClr val="accent5"/>
          </a:fillRef>
          <a:effectRef idx="2">
            <a:schemeClr val="accent5"/>
          </a:effectRef>
          <a:fontRef idx="minor">
            <a:schemeClr val="lt1"/>
          </a:fontRef>
        </p:style>
        <p:txBody>
          <a:bodyPr wrap="square" rtlCol="0">
            <a:spAutoFit/>
          </a:bodyPr>
          <a:lstStyle/>
          <a:p>
            <a:r>
              <a:rPr lang="en-CA" b="1" dirty="0" smtClean="0">
                <a:solidFill>
                  <a:schemeClr val="bg1"/>
                </a:solidFill>
                <a:latin typeface="Gill Sans MT" panose="020B0502020104020203" pitchFamily="34" charset="0"/>
              </a:rPr>
              <a:t>“Facebook does not tolerate bullying or harassment. We allow users to speak freely on matters and people of public interest, but take action on all reports of abusive behavior directed at private individuals. Repeatedly targeting other users with unwanted friend requests or messages is a form of harassment…</a:t>
            </a:r>
          </a:p>
          <a:p>
            <a:endParaRPr lang="en-CA" b="1" dirty="0">
              <a:solidFill>
                <a:schemeClr val="bg1"/>
              </a:solidFill>
              <a:latin typeface="Gill Sans MT" panose="020B0502020104020203" pitchFamily="34" charset="0"/>
            </a:endParaRPr>
          </a:p>
          <a:p>
            <a:r>
              <a:rPr lang="en-CA" b="1" dirty="0" smtClean="0">
                <a:solidFill>
                  <a:schemeClr val="bg1"/>
                </a:solidFill>
                <a:latin typeface="Gill Sans MT" panose="020B0502020104020203" pitchFamily="34" charset="0"/>
              </a:rPr>
              <a:t>If you see something on Facebook that you believe violates our terms, you should report it to us.”</a:t>
            </a:r>
          </a:p>
          <a:p>
            <a:endParaRPr lang="en-CA" b="1" dirty="0" smtClean="0">
              <a:solidFill>
                <a:schemeClr val="bg1"/>
              </a:solidFill>
              <a:latin typeface="Gill Sans MT" panose="020B0502020104020203" pitchFamily="34" charset="0"/>
            </a:endParaRPr>
          </a:p>
          <a:p>
            <a:r>
              <a:rPr lang="en-CA" b="1" i="1" dirty="0" smtClean="0">
                <a:solidFill>
                  <a:schemeClr val="bg1"/>
                </a:solidFill>
                <a:latin typeface="Gill Sans MT" panose="020B0502020104020203" pitchFamily="34" charset="0"/>
              </a:rPr>
              <a:t>Facebook Community Standards</a:t>
            </a:r>
            <a:endParaRPr lang="en-CA" b="1" i="1" dirty="0">
              <a:solidFill>
                <a:schemeClr val="bg1"/>
              </a:solidFill>
              <a:latin typeface="Gill Sans MT" panose="020B0502020104020203" pitchFamily="34" charset="0"/>
            </a:endParaRPr>
          </a:p>
        </p:txBody>
      </p:sp>
      <p:sp>
        <p:nvSpPr>
          <p:cNvPr id="5"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Rules and laws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21590352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5882"/>
            <a:ext cx="5089671" cy="68904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3389" y="0"/>
            <a:ext cx="5153187" cy="6858000"/>
          </a:xfrm>
          <a:prstGeom prst="rect">
            <a:avLst/>
          </a:prstGeom>
        </p:spPr>
      </p:pic>
      <p:sp>
        <p:nvSpPr>
          <p:cNvPr id="7"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a:t>
            </a:r>
            <a:r>
              <a:rPr lang="en-US" sz="2800" dirty="0" smtClean="0">
                <a:solidFill>
                  <a:schemeClr val="bg1"/>
                </a:solidFill>
                <a:latin typeface="Gill Sans MT" pitchFamily="34" charset="0"/>
              </a:rPr>
              <a:t>Values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22269609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86699" y="1052736"/>
            <a:ext cx="5770602" cy="45259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123563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3999" cy="6858000"/>
          </a:xfrm>
        </p:spPr>
      </p:pic>
      <p:sp>
        <p:nvSpPr>
          <p:cNvPr id="5" name="Text Box 5"/>
          <p:cNvSpPr txBox="1">
            <a:spLocks noChangeArrowheads="1"/>
          </p:cNvSpPr>
          <p:nvPr/>
        </p:nvSpPr>
        <p:spPr bwMode="auto">
          <a:xfrm>
            <a:off x="900008" y="569913"/>
            <a:ext cx="967999" cy="463846"/>
          </a:xfrm>
          <a:prstGeom prst="rect">
            <a:avLst/>
          </a:prstGeom>
          <a:solidFill>
            <a:schemeClr val="bg2">
              <a:lumMod val="25000"/>
              <a:alpha val="66000"/>
            </a:schemeClr>
          </a:solidFill>
          <a:ln>
            <a:noFill/>
          </a:ln>
          <a:effec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pPr>
            <a:r>
              <a:rPr lang="en-US" sz="2400" dirty="0" smtClean="0">
                <a:solidFill>
                  <a:schemeClr val="bg1"/>
                </a:solidFill>
                <a:latin typeface="Gill Sans MT" pitchFamily="34" charset="0"/>
              </a:rPr>
              <a:t>Values</a:t>
            </a:r>
            <a:endParaRPr lang="en-CA" sz="2400" dirty="0">
              <a:solidFill>
                <a:schemeClr val="bg1"/>
              </a:solidFill>
              <a:latin typeface="Gill Sans MT" pitchFamily="34" charset="0"/>
            </a:endParaRPr>
          </a:p>
        </p:txBody>
      </p:sp>
      <p:pic>
        <p:nvPicPr>
          <p:cNvPr id="6"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750"/>
            <a:ext cx="9144000" cy="78057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Content Placeholder 1"/>
          <p:cNvSpPr txBox="1">
            <a:spLocks/>
          </p:cNvSpPr>
          <p:nvPr/>
        </p:nvSpPr>
        <p:spPr>
          <a:xfrm>
            <a:off x="3128578" y="4077072"/>
            <a:ext cx="2886844" cy="1398059"/>
          </a:xfrm>
          <a:prstGeom prst="roundRect">
            <a:avLst/>
          </a:prstGeom>
          <a:solidFill>
            <a:schemeClr val="lt1">
              <a:alpha val="80000"/>
            </a:schemeClr>
          </a:solidFill>
        </p:spPr>
        <p:style>
          <a:lnRef idx="2">
            <a:schemeClr val="dk1"/>
          </a:lnRef>
          <a:fillRef idx="1">
            <a:schemeClr val="lt1"/>
          </a:fillRef>
          <a:effectRef idx="0">
            <a:schemeClr val="dk1"/>
          </a:effectRef>
          <a:fontRef idx="minor">
            <a:schemeClr val="dk1"/>
          </a:fontRef>
        </p:style>
        <p:txBody>
          <a:bodyPr vert="horz" lIns="91440" tIns="45720" rIns="91440" bIns="45720" rtlCol="0" anchor="ctr" anchorCtr="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b="1" dirty="0" smtClean="0">
                <a:latin typeface="Gill Sans MT" panose="020B0502020104020203" pitchFamily="34" charset="0"/>
                <a:cs typeface="Arial" panose="020B0604020202020204" pitchFamily="34" charset="0"/>
              </a:rPr>
              <a:t>“Just Joking”</a:t>
            </a:r>
          </a:p>
        </p:txBody>
      </p:sp>
      <p:sp>
        <p:nvSpPr>
          <p:cNvPr id="9"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a:t>
            </a:r>
            <a:r>
              <a:rPr lang="en-US" sz="2800" dirty="0" smtClean="0">
                <a:solidFill>
                  <a:schemeClr val="bg1"/>
                </a:solidFill>
                <a:latin typeface="Gill Sans MT" pitchFamily="34" charset="0"/>
              </a:rPr>
              <a:t>Values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17528778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 name="Picture 3" descr="cb_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9442" y="1186159"/>
            <a:ext cx="3805117" cy="51297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a:t>
            </a:r>
            <a:r>
              <a:rPr lang="en-US" sz="2800" dirty="0" smtClean="0">
                <a:solidFill>
                  <a:schemeClr val="bg1"/>
                </a:solidFill>
                <a:latin typeface="Gill Sans MT" pitchFamily="34" charset="0"/>
              </a:rPr>
              <a:t>Values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4928869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l="27760" t="32381" r="25195" b="8679"/>
          <a:stretch>
            <a:fillRect/>
          </a:stretch>
        </p:blipFill>
        <p:spPr bwMode="auto">
          <a:xfrm>
            <a:off x="793488" y="908720"/>
            <a:ext cx="7557025" cy="56953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Box 5"/>
          <p:cNvSpPr txBox="1">
            <a:spLocks noChangeArrowheads="1"/>
          </p:cNvSpPr>
          <p:nvPr/>
        </p:nvSpPr>
        <p:spPr bwMode="auto">
          <a:xfrm>
            <a:off x="0" y="188640"/>
            <a:ext cx="9144000" cy="525401"/>
          </a:xfrm>
          <a:prstGeom prst="rect">
            <a:avLst/>
          </a:prstGeom>
          <a:ln/>
        </p:spPr>
        <p:style>
          <a:lnRef idx="3">
            <a:schemeClr val="lt1"/>
          </a:lnRef>
          <a:fillRef idx="1">
            <a:schemeClr val="accent5"/>
          </a:fillRef>
          <a:effectRef idx="1">
            <a:schemeClr val="accent5"/>
          </a:effectRef>
          <a:fontRef idx="minor">
            <a:schemeClr val="lt1"/>
          </a:fontRef>
        </p:style>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5pPr>
            <a:lvl6pPr marL="25146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6pPr>
            <a:lvl7pPr marL="29718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7pPr>
            <a:lvl8pPr marL="34290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8pPr>
            <a:lvl9pPr marL="3886200" indent="-228600" defTabSz="449263" fontAlgn="base">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defRPr>
            </a:lvl9pPr>
          </a:lstStyle>
          <a:p>
            <a:pPr>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800" dirty="0">
                <a:solidFill>
                  <a:schemeClr val="bg1"/>
                </a:solidFill>
                <a:latin typeface="Gill Sans MT" pitchFamily="34" charset="0"/>
              </a:rPr>
              <a:t>	</a:t>
            </a:r>
            <a:r>
              <a:rPr lang="en-US" sz="2800" dirty="0" smtClean="0">
                <a:solidFill>
                  <a:schemeClr val="bg1"/>
                </a:solidFill>
                <a:latin typeface="Gill Sans MT" pitchFamily="34" charset="0"/>
              </a:rPr>
              <a:t>Values</a:t>
            </a:r>
            <a:endParaRPr lang="en-CA" sz="2800" dirty="0">
              <a:solidFill>
                <a:schemeClr val="bg1"/>
              </a:solidFill>
              <a:latin typeface="Gill Sans MT" pitchFamily="34" charset="0"/>
            </a:endParaRPr>
          </a:p>
        </p:txBody>
      </p:sp>
    </p:spTree>
    <p:extLst>
      <p:ext uri="{BB962C8B-B14F-4D97-AF65-F5344CB8AC3E}">
        <p14:creationId xmlns:p14="http://schemas.microsoft.com/office/powerpoint/2010/main" val="125521194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6d03aff257d58596373dc655f1214a6b26f77a"/>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764</TotalTime>
  <Words>1157</Words>
  <Application>Microsoft Office PowerPoint</Application>
  <PresentationFormat>On-screen Show (4:3)</PresentationFormat>
  <Paragraphs>88</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MEDIASMARTS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Johnson</dc:creator>
  <cp:lastModifiedBy>Diane Trépanier-Van Rens</cp:lastModifiedBy>
  <cp:revision>35</cp:revision>
  <dcterms:created xsi:type="dcterms:W3CDTF">2015-01-16T18:32:04Z</dcterms:created>
  <dcterms:modified xsi:type="dcterms:W3CDTF">2015-03-25T17:35:42Z</dcterms:modified>
</cp:coreProperties>
</file>