
<file path=[Content_Types].xml><?xml version="1.0" encoding="utf-8"?>
<Types xmlns="http://schemas.openxmlformats.org/package/2006/content-types">
  <Default Extension="png" ContentType="image/png"/>
  <Default Extension="jpeg" ContentType="image/jpeg"/>
  <Default Extension="webp" ContentType="image/webp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7" r:id="rId5"/>
    <p:sldId id="259" r:id="rId6"/>
    <p:sldId id="260" r:id="rId7"/>
    <p:sldId id="261" r:id="rId8"/>
    <p:sldId id="262" r:id="rId9"/>
    <p:sldId id="256" r:id="rId10"/>
    <p:sldId id="258" r:id="rId11"/>
    <p:sldId id="263" r:id="rId12"/>
  </p:sldIdLst>
  <p:sldSz cx="9144000" cy="6858000" type="screen4x3"/>
  <p:notesSz cx="7315200" cy="96012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4995" autoAdjust="0"/>
    <p:restoredTop sz="78367" autoAdjust="0"/>
  </p:normalViewPr>
  <p:slideViewPr>
    <p:cSldViewPr>
      <p:cViewPr varScale="1">
        <p:scale>
          <a:sx n="64" d="100"/>
          <a:sy n="64" d="100"/>
        </p:scale>
        <p:origin x="1949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00" d="100"/>
          <a:sy n="100" d="100"/>
        </p:scale>
        <p:origin x="2170" y="-86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BD52A57-B20B-46CD-8323-701DD9509AC4}" type="datetimeFigureOut">
              <a:rPr lang="en-CA" smtClean="0"/>
              <a:t>2023-12-05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5D16ECC-F930-4B8C-AE53-DE40C760E2E3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-37756" y="1"/>
            <a:ext cx="7352956" cy="330041"/>
          </a:xfrm>
          <a:prstGeom prst="rect">
            <a:avLst/>
          </a:prstGeom>
          <a:solidFill>
            <a:srgbClr val="F99E3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lIns="43206" tIns="73152" rIns="151221" bIns="43206"/>
          <a:lstStyle>
            <a:lvl1pPr defTabSz="1022350">
              <a:defRPr>
                <a:solidFill>
                  <a:schemeClr val="tx1"/>
                </a:solidFill>
                <a:latin typeface="Arial" charset="0"/>
              </a:defRPr>
            </a:lvl1pPr>
            <a:lvl2pPr marL="509588" defTabSz="1022350">
              <a:defRPr>
                <a:solidFill>
                  <a:schemeClr val="tx1"/>
                </a:solidFill>
                <a:latin typeface="Arial" charset="0"/>
              </a:defRPr>
            </a:lvl2pPr>
            <a:lvl3pPr marL="1022350" defTabSz="1022350">
              <a:defRPr>
                <a:solidFill>
                  <a:schemeClr val="tx1"/>
                </a:solidFill>
                <a:latin typeface="Arial" charset="0"/>
              </a:defRPr>
            </a:lvl3pPr>
            <a:lvl4pPr marL="1531938" defTabSz="1022350">
              <a:defRPr>
                <a:solidFill>
                  <a:schemeClr val="tx1"/>
                </a:solidFill>
                <a:latin typeface="Arial" charset="0"/>
              </a:defRPr>
            </a:lvl4pPr>
            <a:lvl5pPr marL="2044700" defTabSz="1022350">
              <a:defRPr>
                <a:solidFill>
                  <a:schemeClr val="tx1"/>
                </a:solidFill>
                <a:latin typeface="Arial" charset="0"/>
              </a:defRPr>
            </a:lvl5pPr>
            <a:lvl6pPr marL="2501900" defTabSz="1022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59100" defTabSz="1022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16300" defTabSz="1022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73500" defTabSz="1022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indent="0" algn="r" defTabSz="1080726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951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Avatars</a:t>
            </a:r>
            <a:r>
              <a:rPr lang="en-US" sz="1100" b="1" i="1" kern="1200" baseline="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and Body Image</a:t>
            </a:r>
            <a:r>
              <a:rPr lang="en-US" sz="1100" b="1" i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altLang="en-US" sz="1100" b="1" i="1" dirty="0">
                <a:solidFill>
                  <a:srgbClr val="FFFFFF"/>
                </a:solidFill>
              </a:rPr>
              <a:t>  </a:t>
            </a:r>
            <a:r>
              <a:rPr lang="en-US" altLang="en-US" sz="1100" b="1" dirty="0">
                <a:solidFill>
                  <a:srgbClr val="FFFFFF"/>
                </a:solidFill>
              </a:rPr>
              <a:t>●  Overhead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5388" y="9156507"/>
            <a:ext cx="7288358" cy="486051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lIns="151221" tIns="43206" rIns="151221" bIns="43206"/>
          <a:lstStyle>
            <a:lvl1pPr defTabSz="1022350">
              <a:defRPr>
                <a:solidFill>
                  <a:schemeClr val="tx1"/>
                </a:solidFill>
                <a:latin typeface="Arial" charset="0"/>
              </a:defRPr>
            </a:lvl1pPr>
            <a:lvl2pPr marL="509588" defTabSz="1022350">
              <a:defRPr>
                <a:solidFill>
                  <a:schemeClr val="tx1"/>
                </a:solidFill>
                <a:latin typeface="Arial" charset="0"/>
              </a:defRPr>
            </a:lvl2pPr>
            <a:lvl3pPr marL="1022350" defTabSz="1022350">
              <a:defRPr>
                <a:solidFill>
                  <a:schemeClr val="tx1"/>
                </a:solidFill>
                <a:latin typeface="Arial" charset="0"/>
              </a:defRPr>
            </a:lvl3pPr>
            <a:lvl4pPr marL="1531938" defTabSz="1022350">
              <a:defRPr>
                <a:solidFill>
                  <a:schemeClr val="tx1"/>
                </a:solidFill>
                <a:latin typeface="Arial" charset="0"/>
              </a:defRPr>
            </a:lvl4pPr>
            <a:lvl5pPr marL="2044700" defTabSz="1022350">
              <a:defRPr>
                <a:solidFill>
                  <a:schemeClr val="tx1"/>
                </a:solidFill>
                <a:latin typeface="Arial" charset="0"/>
              </a:defRPr>
            </a:lvl5pPr>
            <a:lvl6pPr marL="2501900" defTabSz="1022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59100" defTabSz="1022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16300" defTabSz="1022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73500" defTabSz="1022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CA" altLang="en-US" sz="800" b="1" noProof="1">
                <a:solidFill>
                  <a:srgbClr val="000000"/>
                </a:solidFill>
              </a:rPr>
              <a:t>www.media</a:t>
            </a:r>
            <a:r>
              <a:rPr lang="en-CA" altLang="en-US" sz="800" b="1" dirty="0">
                <a:solidFill>
                  <a:srgbClr val="000000"/>
                </a:solidFill>
              </a:rPr>
              <a:t>smarts</a:t>
            </a:r>
            <a:r>
              <a:rPr lang="en-CA" altLang="en-US" sz="800" b="1" noProof="1">
                <a:solidFill>
                  <a:srgbClr val="000000"/>
                </a:solidFill>
              </a:rPr>
              <a:t>.ca</a:t>
            </a:r>
          </a:p>
          <a:p>
            <a:r>
              <a:rPr lang="en-CA" altLang="en-US" sz="800" noProof="1">
                <a:solidFill>
                  <a:srgbClr val="000000"/>
                </a:solidFill>
              </a:rPr>
              <a:t>© 2022</a:t>
            </a:r>
            <a:r>
              <a:rPr lang="en-US" altLang="en-US" sz="800" noProof="1">
                <a:solidFill>
                  <a:srgbClr val="000000"/>
                </a:solidFill>
              </a:rPr>
              <a:t> Media</a:t>
            </a:r>
            <a:r>
              <a:rPr lang="en-CA" altLang="en-US" sz="800" dirty="0">
                <a:solidFill>
                  <a:srgbClr val="000000"/>
                </a:solidFill>
              </a:rPr>
              <a:t>Smarts	</a:t>
            </a:r>
            <a:r>
              <a:rPr lang="en-US" altLang="en-US" sz="800" dirty="0">
                <a:solidFill>
                  <a:srgbClr val="000000"/>
                </a:solidFill>
              </a:rPr>
              <a:t>			 </a:t>
            </a:r>
            <a:r>
              <a:rPr lang="en-US" altLang="en-US" sz="800" baseline="0" dirty="0">
                <a:solidFill>
                  <a:srgbClr val="000000"/>
                </a:solidFill>
              </a:rPr>
              <a:t>                                              </a:t>
            </a:r>
            <a:r>
              <a:rPr lang="en-US" altLang="en-US" sz="800" i="1" dirty="0">
                <a:solidFill>
                  <a:srgbClr val="000000"/>
                </a:solidFill>
              </a:rPr>
              <a:t>Avatars</a:t>
            </a:r>
            <a:r>
              <a:rPr lang="en-US" altLang="en-US" sz="800" i="1" baseline="0" dirty="0">
                <a:solidFill>
                  <a:srgbClr val="000000"/>
                </a:solidFill>
              </a:rPr>
              <a:t> Online</a:t>
            </a:r>
            <a:r>
              <a:rPr lang="en-US" altLang="en-US" sz="800" i="1" dirty="0">
                <a:solidFill>
                  <a:srgbClr val="000000"/>
                </a:solidFill>
              </a:rPr>
              <a:t>  ●  Page </a:t>
            </a:r>
            <a:fld id="{3D10963E-B214-4AF7-948D-9CF27DFB5210}" type="slidenum">
              <a:rPr lang="en-US" altLang="en-US" sz="800" i="1"/>
              <a:pPr/>
              <a:t>‹#›</a:t>
            </a:fld>
            <a:r>
              <a:rPr lang="en-US" altLang="en-US" sz="800" i="1" dirty="0">
                <a:solidFill>
                  <a:srgbClr val="000000"/>
                </a:solidFill>
              </a:rPr>
              <a:t> of 8</a:t>
            </a:r>
            <a:endParaRPr lang="en-US" altLang="en-US" sz="800" dirty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altLang="en-US" sz="1300" dirty="0">
                <a:solidFill>
                  <a:srgbClr val="000000"/>
                </a:solidFill>
                <a:latin typeface="Arial"/>
              </a:rPr>
              <a:t> </a:t>
            </a:r>
            <a:r>
              <a:rPr lang="en-US" altLang="en-US" sz="800" dirty="0">
                <a:solidFill>
                  <a:srgbClr val="000000"/>
                </a:solidFill>
              </a:rPr>
              <a:t>					</a:t>
            </a:r>
            <a:endParaRPr lang="en-US" altLang="en-US" sz="1300" dirty="0"/>
          </a:p>
          <a:p>
            <a:endParaRPr lang="en-US" altLang="en-US" sz="800" dirty="0"/>
          </a:p>
        </p:txBody>
      </p:sp>
    </p:spTree>
    <p:extLst>
      <p:ext uri="{BB962C8B-B14F-4D97-AF65-F5344CB8AC3E}">
        <p14:creationId xmlns:p14="http://schemas.microsoft.com/office/powerpoint/2010/main" val="958885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Female ninja (Fortnite)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59433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baseline="0" dirty="0"/>
              <a:t>Custom avatar (</a:t>
            </a:r>
            <a:r>
              <a:rPr lang="en-CA" baseline="0" dirty="0" err="1"/>
              <a:t>Imvu</a:t>
            </a:r>
            <a:r>
              <a:rPr lang="en-CA" baseline="0" dirty="0"/>
              <a:t>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58296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Custom avatar (</a:t>
            </a:r>
            <a:r>
              <a:rPr lang="en-CA" dirty="0" err="1"/>
              <a:t>Stardoll</a:t>
            </a:r>
            <a:r>
              <a:rPr lang="en-CA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29850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Female avatar with selection options (Pokémon Go)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06211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baseline="0" dirty="0"/>
              <a:t>Default avatar with selection options (Animal Crossing)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6028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“Steve” and “Alex” (Minecraft)</a:t>
            </a:r>
          </a:p>
        </p:txBody>
      </p:sp>
    </p:spTree>
    <p:extLst>
      <p:ext uri="{BB962C8B-B14F-4D97-AF65-F5344CB8AC3E}">
        <p14:creationId xmlns:p14="http://schemas.microsoft.com/office/powerpoint/2010/main" val="2998238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Default male, ungendered, and female avatars (Roblox)</a:t>
            </a:r>
          </a:p>
        </p:txBody>
      </p:sp>
    </p:spTree>
    <p:extLst>
      <p:ext uri="{BB962C8B-B14F-4D97-AF65-F5344CB8AC3E}">
        <p14:creationId xmlns:p14="http://schemas.microsoft.com/office/powerpoint/2010/main" val="32443922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Male and female Night Elves (World of Warcraft)</a:t>
            </a:r>
          </a:p>
        </p:txBody>
      </p:sp>
    </p:spTree>
    <p:extLst>
      <p:ext uri="{BB962C8B-B14F-4D97-AF65-F5344CB8AC3E}">
        <p14:creationId xmlns:p14="http://schemas.microsoft.com/office/powerpoint/2010/main" val="2682754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060F4-310A-442C-BCE3-EF91F8D068DE}" type="datetimeFigureOut">
              <a:rPr lang="en-CA" smtClean="0"/>
              <a:t>2023-12-05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1E47-A005-42B4-B3EE-61E69E442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1994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060F4-310A-442C-BCE3-EF91F8D068DE}" type="datetimeFigureOut">
              <a:rPr lang="en-CA" smtClean="0"/>
              <a:t>2023-12-05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1E47-A005-42B4-B3EE-61E69E442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9633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060F4-310A-442C-BCE3-EF91F8D068DE}" type="datetimeFigureOut">
              <a:rPr lang="en-CA" smtClean="0"/>
              <a:t>2023-12-05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1E47-A005-42B4-B3EE-61E69E442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5978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060F4-310A-442C-BCE3-EF91F8D068DE}" type="datetimeFigureOut">
              <a:rPr lang="en-CA" smtClean="0"/>
              <a:t>2023-12-05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1E47-A005-42B4-B3EE-61E69E442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3626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060F4-310A-442C-BCE3-EF91F8D068DE}" type="datetimeFigureOut">
              <a:rPr lang="en-CA" smtClean="0"/>
              <a:t>2023-12-05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1E47-A005-42B4-B3EE-61E69E442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51363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060F4-310A-442C-BCE3-EF91F8D068DE}" type="datetimeFigureOut">
              <a:rPr lang="en-CA" smtClean="0"/>
              <a:t>2023-12-05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1E47-A005-42B4-B3EE-61E69E442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17696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060F4-310A-442C-BCE3-EF91F8D068DE}" type="datetimeFigureOut">
              <a:rPr lang="en-CA" smtClean="0"/>
              <a:t>2023-12-05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1E47-A005-42B4-B3EE-61E69E442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8157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060F4-310A-442C-BCE3-EF91F8D068DE}" type="datetimeFigureOut">
              <a:rPr lang="en-CA" smtClean="0"/>
              <a:t>2023-12-05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1E47-A005-42B4-B3EE-61E69E442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1155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060F4-310A-442C-BCE3-EF91F8D068DE}" type="datetimeFigureOut">
              <a:rPr lang="en-CA" smtClean="0"/>
              <a:t>2023-12-05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1E47-A005-42B4-B3EE-61E69E442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8407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060F4-310A-442C-BCE3-EF91F8D068DE}" type="datetimeFigureOut">
              <a:rPr lang="en-CA" smtClean="0"/>
              <a:t>2023-12-05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1E47-A005-42B4-B3EE-61E69E442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1443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060F4-310A-442C-BCE3-EF91F8D068DE}" type="datetimeFigureOut">
              <a:rPr lang="en-CA" smtClean="0"/>
              <a:t>2023-12-05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1E47-A005-42B4-B3EE-61E69E442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9298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060F4-310A-442C-BCE3-EF91F8D068DE}" type="datetimeFigureOut">
              <a:rPr lang="en-CA" smtClean="0"/>
              <a:t>2023-12-05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31E47-A005-42B4-B3EE-61E69E442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7924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eb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eb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webp"/><Relationship Id="rId4" Type="http://schemas.openxmlformats.org/officeDocument/2006/relationships/image" Target="../media/image8.web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79223" y="188640"/>
            <a:ext cx="43855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Avatars Online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FBBC266-AB9A-46F2-B086-3930115CEB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0080" y="1556792"/>
            <a:ext cx="6523840" cy="433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904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79223" y="188640"/>
            <a:ext cx="43855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Avatars Online</a:t>
            </a:r>
          </a:p>
        </p:txBody>
      </p:sp>
      <p:pic>
        <p:nvPicPr>
          <p:cNvPr id="1026" name="Picture 2" descr="IMVU scores with Groupon-style buying in virtual world (exclusive) |  VentureBeat">
            <a:extLst>
              <a:ext uri="{FF2B5EF4-FFF2-40B4-BE49-F238E27FC236}">
                <a16:creationId xmlns:a16="http://schemas.microsoft.com/office/drawing/2014/main" id="{819C4326-8156-5744-AB12-67226C43274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139" y="1412776"/>
            <a:ext cx="562172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2665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444" y="1143285"/>
            <a:ext cx="5511111" cy="457142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79223" y="188640"/>
            <a:ext cx="43855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Avatars Online</a:t>
            </a:r>
          </a:p>
        </p:txBody>
      </p:sp>
    </p:spTree>
    <p:extLst>
      <p:ext uri="{BB962C8B-B14F-4D97-AF65-F5344CB8AC3E}">
        <p14:creationId xmlns:p14="http://schemas.microsoft.com/office/powerpoint/2010/main" val="761452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79223" y="188640"/>
            <a:ext cx="43855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Avatars Online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81788E-F634-466F-B4C7-EC17E21855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600" y="1111970"/>
            <a:ext cx="4020799" cy="511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552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379223" y="188640"/>
            <a:ext cx="43855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Avatars Online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F5CB52-725D-4A99-9420-CD4DAFAF50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1193800"/>
            <a:ext cx="8763000" cy="44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452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79223" y="188640"/>
            <a:ext cx="43855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Avatars Online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11EF3C-73AE-4503-B4A8-D2F1E12A29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344318"/>
            <a:ext cx="5799577" cy="5513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672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79223" y="188640"/>
            <a:ext cx="43855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Avatars Online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106501-0215-4763-BE5B-C12D4146E2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223" y="2577678"/>
            <a:ext cx="4470400" cy="4470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974928-C328-4F20-BEF7-02F84B136A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311844" y="1628800"/>
            <a:ext cx="4854128" cy="4470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9F29AF-5300-4E37-AA32-3D65C7E5FA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060848"/>
            <a:ext cx="4470400" cy="44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338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11"/>
          <a:stretch/>
        </p:blipFill>
        <p:spPr>
          <a:xfrm>
            <a:off x="4887551" y="1556792"/>
            <a:ext cx="3129912" cy="44455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18"/>
          <a:stretch/>
        </p:blipFill>
        <p:spPr>
          <a:xfrm>
            <a:off x="783095" y="1567744"/>
            <a:ext cx="3285741" cy="443457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79223" y="188640"/>
            <a:ext cx="43855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Avatars Online</a:t>
            </a:r>
          </a:p>
        </p:txBody>
      </p:sp>
    </p:spTree>
    <p:extLst>
      <p:ext uri="{BB962C8B-B14F-4D97-AF65-F5344CB8AC3E}">
        <p14:creationId xmlns:p14="http://schemas.microsoft.com/office/powerpoint/2010/main" val="27822948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1491db334e040b6106fc802eb15d76eaa4698a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9982b69-d1b4-4831-86a7-b03f1b6185a5">
      <Terms xmlns="http://schemas.microsoft.com/office/infopath/2007/PartnerControls"/>
    </lcf76f155ced4ddcb4097134ff3c332f>
    <TaxCatchAll xmlns="aa8731e9-4ee0-4bba-a30c-9641bf8f878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C2803D7F5EB2B41BA438D2040BA2FA0" ma:contentTypeVersion="17" ma:contentTypeDescription="Create a new document." ma:contentTypeScope="" ma:versionID="b5d4c2940f3bb19d3dc22aa60d4e5bf3">
  <xsd:schema xmlns:xsd="http://www.w3.org/2001/XMLSchema" xmlns:xs="http://www.w3.org/2001/XMLSchema" xmlns:p="http://schemas.microsoft.com/office/2006/metadata/properties" xmlns:ns2="09982b69-d1b4-4831-86a7-b03f1b6185a5" xmlns:ns3="aa8731e9-4ee0-4bba-a30c-9641bf8f878e" targetNamespace="http://schemas.microsoft.com/office/2006/metadata/properties" ma:root="true" ma:fieldsID="3da8f7af2aa0269fc936317b8bd19426" ns2:_="" ns3:_="">
    <xsd:import namespace="09982b69-d1b4-4831-86a7-b03f1b6185a5"/>
    <xsd:import namespace="aa8731e9-4ee0-4bba-a30c-9641bf8f878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982b69-d1b4-4831-86a7-b03f1b6185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Length (seconds)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ef5292c-a6be-4045-bc94-d1d13024afc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731e9-4ee0-4bba-a30c-9641bf8f878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description="" ma:hidden="true" ma:list="{cedce3d8-4c5b-49f9-83a8-ef82889a3401}" ma:internalName="TaxCatchAll" ma:showField="CatchAllData" ma:web="aa8731e9-4ee0-4bba-a30c-9641bf8f878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F6A5487-E8D4-45BB-BB5C-1AA7B834B387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purl.org/dc/elements/1.1/"/>
    <ds:schemaRef ds:uri="aa8731e9-4ee0-4bba-a30c-9641bf8f878e"/>
    <ds:schemaRef ds:uri="09982b69-d1b4-4831-86a7-b03f1b6185a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26BE50BE-F494-4324-B3C1-298D7815A46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0DA6562-0DF6-4DAC-866B-037BECFF6E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982b69-d1b4-4831-86a7-b03f1b6185a5"/>
    <ds:schemaRef ds:uri="aa8731e9-4ee0-4bba-a30c-9641bf8f878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80</Words>
  <Application>Microsoft Office PowerPoint</Application>
  <PresentationFormat>On-screen Show (4:3)</PresentationFormat>
  <Paragraphs>16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MEDIASMARTS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Johnson</dc:creator>
  <cp:lastModifiedBy>Julia Ladouceur</cp:lastModifiedBy>
  <cp:revision>9</cp:revision>
  <cp:lastPrinted>2015-02-10T20:11:05Z</cp:lastPrinted>
  <dcterms:created xsi:type="dcterms:W3CDTF">2015-02-05T14:05:39Z</dcterms:created>
  <dcterms:modified xsi:type="dcterms:W3CDTF">2023-12-05T20:47:31Z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0x010100BC2803D7F5EB2B41BA438D2040BA2FA0</vt:lpwstr>
  </property>
  <property fmtid="{D5CDD505-2E9C-101B-9397-08002B2CF9AE}" pid="3" name="Order">
    <vt:r8>19706700</vt:r8>
  </property>
</Properties>
</file>