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4"/>
  </p:notesMasterIdLst>
  <p:sldIdLst>
    <p:sldId id="359"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7" r:id="rId53"/>
  </p:sldIdLst>
  <p:sldSz cx="18288000" cy="10293350"/>
  <p:notesSz cx="18288000" cy="10293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48" d="100"/>
          <a:sy n="48" d="100"/>
        </p:scale>
        <p:origin x="144" y="2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Ladouceur" userId="e310b842-ce3a-4ef8-b271-c269c87bdd4c" providerId="ADAL" clId="{38D5A645-8910-4551-AF92-FBCD59B5C804}"/>
    <pc:docChg chg="custSel delSld modSld">
      <pc:chgData name="Julia Ladouceur" userId="e310b842-ce3a-4ef8-b271-c269c87bdd4c" providerId="ADAL" clId="{38D5A645-8910-4551-AF92-FBCD59B5C804}" dt="2025-09-22T19:55:07.236" v="61" actId="962"/>
      <pc:docMkLst>
        <pc:docMk/>
      </pc:docMkLst>
      <pc:sldChg chg="del">
        <pc:chgData name="Julia Ladouceur" userId="e310b842-ce3a-4ef8-b271-c269c87bdd4c" providerId="ADAL" clId="{38D5A645-8910-4551-AF92-FBCD59B5C804}" dt="2025-09-22T19:53:46.893" v="0" actId="2696"/>
        <pc:sldMkLst>
          <pc:docMk/>
          <pc:sldMk cId="1599572880" sldId="308"/>
        </pc:sldMkLst>
      </pc:sldChg>
      <pc:sldChg chg="del">
        <pc:chgData name="Julia Ladouceur" userId="e310b842-ce3a-4ef8-b271-c269c87bdd4c" providerId="ADAL" clId="{38D5A645-8910-4551-AF92-FBCD59B5C804}" dt="2025-09-22T19:53:53.437" v="1" actId="2696"/>
        <pc:sldMkLst>
          <pc:docMk/>
          <pc:sldMk cId="594833329" sldId="358"/>
        </pc:sldMkLst>
      </pc:sldChg>
      <pc:sldChg chg="addSp delSp modSp">
        <pc:chgData name="Julia Ladouceur" userId="e310b842-ce3a-4ef8-b271-c269c87bdd4c" providerId="ADAL" clId="{38D5A645-8910-4551-AF92-FBCD59B5C804}" dt="2025-09-22T19:55:07.236" v="61" actId="962"/>
        <pc:sldMkLst>
          <pc:docMk/>
          <pc:sldMk cId="3898440501" sldId="359"/>
        </pc:sldMkLst>
        <pc:picChg chg="del">
          <ac:chgData name="Julia Ladouceur" userId="e310b842-ce3a-4ef8-b271-c269c87bdd4c" providerId="ADAL" clId="{38D5A645-8910-4551-AF92-FBCD59B5C804}" dt="2025-09-22T19:54:26.617" v="2" actId="478"/>
          <ac:picMkLst>
            <pc:docMk/>
            <pc:sldMk cId="3898440501" sldId="359"/>
            <ac:picMk id="2" creationId="{DADBAD44-59A1-15C6-702F-D23288A53881}"/>
          </ac:picMkLst>
        </pc:picChg>
        <pc:picChg chg="add mod">
          <ac:chgData name="Julia Ladouceur" userId="e310b842-ce3a-4ef8-b271-c269c87bdd4c" providerId="ADAL" clId="{38D5A645-8910-4551-AF92-FBCD59B5C804}" dt="2025-09-22T19:55:07.236" v="61" actId="962"/>
          <ac:picMkLst>
            <pc:docMk/>
            <pc:sldMk cId="3898440501" sldId="359"/>
            <ac:picMk id="4" creationId="{6AA60A19-F93C-402E-8909-06AF79E0D7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C837FD35-059D-4514-BC34-34A1027E25CD}" type="datetimeFigureOut">
              <a:rPr lang="en-US" smtClean="0"/>
              <a:t>9/22/2025</a:t>
            </a:fld>
            <a:endParaRPr lang="en-US"/>
          </a:p>
        </p:txBody>
      </p:sp>
      <p:sp>
        <p:nvSpPr>
          <p:cNvPr id="4" name="Slide Image Placeholder 3"/>
          <p:cNvSpPr>
            <a:spLocks noGrp="1" noRot="1" noChangeAspect="1"/>
          </p:cNvSpPr>
          <p:nvPr>
            <p:ph type="sldImg" idx="2"/>
          </p:nvPr>
        </p:nvSpPr>
        <p:spPr>
          <a:xfrm>
            <a:off x="6057900" y="1287463"/>
            <a:ext cx="6172200" cy="3473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3000"/>
            <a:ext cx="14630400" cy="40544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741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7413"/>
            <a:ext cx="7924800" cy="515937"/>
          </a:xfrm>
          <a:prstGeom prst="rect">
            <a:avLst/>
          </a:prstGeom>
        </p:spPr>
        <p:txBody>
          <a:bodyPr vert="horz" lIns="91440" tIns="45720" rIns="91440" bIns="45720" rtlCol="0" anchor="b"/>
          <a:lstStyle>
            <a:lvl1pPr algn="r">
              <a:defRPr sz="1200"/>
            </a:lvl1pPr>
          </a:lstStyle>
          <a:p>
            <a:fld id="{9F6FD9A3-E1C9-47CB-9A1B-E9932A459BF4}" type="slidenum">
              <a:rPr lang="en-US" smtClean="0"/>
              <a:t>‹#›</a:t>
            </a:fld>
            <a:endParaRPr lang="en-US"/>
          </a:p>
        </p:txBody>
      </p:sp>
    </p:spTree>
    <p:extLst>
      <p:ext uri="{BB962C8B-B14F-4D97-AF65-F5344CB8AC3E}">
        <p14:creationId xmlns:p14="http://schemas.microsoft.com/office/powerpoint/2010/main" val="1820268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yactivity.google.com/myactivity?pli=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80D21-2953-28BC-24B6-A2073D0C8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9E361-0213-4164-C320-EAC8ED4F6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AB336-DD29-5C40-B138-924485111A58}"/>
              </a:ext>
            </a:extLst>
          </p:cNvPr>
          <p:cNvSpPr>
            <a:spLocks noGrp="1"/>
          </p:cNvSpPr>
          <p:nvPr>
            <p:ph type="body" idx="1"/>
          </p:nvPr>
        </p:nvSpPr>
        <p:spPr/>
        <p:txBody>
          <a:bodyPr/>
          <a:lstStyle/>
          <a:p>
            <a:r>
              <a:rPr lang="en-CA" dirty="0"/>
              <a:t>Welcome to our workshop on building better tech habits.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Screen time is one of parents’ top tech-related concerns, according to </a:t>
            </a:r>
            <a:r>
              <a:rPr lang="en-CA" dirty="0" err="1"/>
              <a:t>MediaSmarts</a:t>
            </a:r>
            <a:r>
              <a:rPr lang="en-CA" dirty="0"/>
              <a:t>’ research, and it’s the most common source of tech-related conflict between parents and young people in Canada. Kids are worried about their screen use too: almost half say they spend too much time on their phones. So what is the best way to address what’s become one of our top concerns relating to media and technology?</a:t>
            </a:r>
          </a:p>
          <a:p>
            <a:endParaRPr lang="en-CA" dirty="0"/>
          </a:p>
          <a:p>
            <a:endParaRPr lang="en-US" dirty="0"/>
          </a:p>
        </p:txBody>
      </p:sp>
      <p:sp>
        <p:nvSpPr>
          <p:cNvPr id="4" name="Slide Number Placeholder 3">
            <a:extLst>
              <a:ext uri="{FF2B5EF4-FFF2-40B4-BE49-F238E27FC236}">
                <a16:creationId xmlns:a16="http://schemas.microsoft.com/office/drawing/2014/main" id="{FB58F9B4-AC62-AABD-2F17-3661F6A4B1D6}"/>
              </a:ext>
            </a:extLst>
          </p:cNvPr>
          <p:cNvSpPr>
            <a:spLocks noGrp="1"/>
          </p:cNvSpPr>
          <p:nvPr>
            <p:ph type="sldNum" sz="quarter" idx="5"/>
          </p:nvPr>
        </p:nvSpPr>
        <p:spPr/>
        <p:txBody>
          <a:bodyPr/>
          <a:lstStyle/>
          <a:p>
            <a:fld id="{9F6FD9A3-E1C9-47CB-9A1B-E9932A459BF4}" type="slidenum">
              <a:rPr lang="en-US" smtClean="0"/>
              <a:t>1</a:t>
            </a:fld>
            <a:endParaRPr lang="en-US"/>
          </a:p>
        </p:txBody>
      </p:sp>
    </p:spTree>
    <p:extLst>
      <p:ext uri="{BB962C8B-B14F-4D97-AF65-F5344CB8AC3E}">
        <p14:creationId xmlns:p14="http://schemas.microsoft.com/office/powerpoint/2010/main" val="124379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Times New Roman" panose="02020603050405020304" pitchFamily="18" charset="0"/>
              </a:rPr>
              <a:t>Finally, a sense that our device use is out of our control makes it less mindful. This is true even if we only feel that way, without any clear negative impacts.</a:t>
            </a:r>
            <a:endParaRPr lang="en-CA" baseline="30000" dirty="0">
              <a:effectLst/>
              <a:ea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i="0" kern="100" dirty="0">
                <a:effectLst/>
                <a:latin typeface="Aptos" panose="020B0004020202020204" pitchFamily="34" charset="0"/>
                <a:ea typeface="Aptos" panose="020B0004020202020204" pitchFamily="34" charset="0"/>
                <a:cs typeface="Times New Roman" panose="02020603050405020304" pitchFamily="18" charset="0"/>
              </a:rPr>
              <a:t>Feeling like we’re in control of our lives – what’s called a sense of autonomy</a:t>
            </a:r>
            <a:r>
              <a:rPr lang="en-CA" i="1" kern="100" dirty="0">
                <a:effectLst/>
                <a:latin typeface="Aptos" panose="020B0004020202020204" pitchFamily="34" charset="0"/>
                <a:ea typeface="Aptos" panose="020B0004020202020204" pitchFamily="34" charset="0"/>
                <a:cs typeface="Times New Roman" panose="02020603050405020304" pitchFamily="18" charset="0"/>
              </a:rPr>
              <a:t> </a:t>
            </a:r>
            <a:r>
              <a:rPr lang="en-CA" i="0" kern="100" dirty="0">
                <a:effectLst/>
                <a:latin typeface="Aptos" panose="020B0004020202020204" pitchFamily="34" charset="0"/>
                <a:ea typeface="Aptos" panose="020B0004020202020204" pitchFamily="34" charset="0"/>
                <a:cs typeface="Times New Roman" panose="02020603050405020304" pitchFamily="18" charset="0"/>
              </a:rPr>
              <a:t>– is just as important as the things we do with devices and the time we spend on them. Even if everything else is the same, if we feel in control of something we’ll feel better about it; if we feel like it’s out of our control, we’re likely to feel stressed.</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10</a:t>
            </a:fld>
            <a:endParaRPr lang="en-US"/>
          </a:p>
        </p:txBody>
      </p:sp>
    </p:spTree>
    <p:extLst>
      <p:ext uri="{BB962C8B-B14F-4D97-AF65-F5344CB8AC3E}">
        <p14:creationId xmlns:p14="http://schemas.microsoft.com/office/powerpoint/2010/main" val="3021948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kern="100" dirty="0">
                <a:effectLst/>
                <a:latin typeface="Aptos" panose="020B0004020202020204" pitchFamily="34" charset="0"/>
                <a:ea typeface="Aptos" panose="020B0004020202020204" pitchFamily="34" charset="0"/>
                <a:cs typeface="Times New Roman" panose="02020603050405020304" pitchFamily="18" charset="0"/>
              </a:rPr>
              <a:t>Both balanced and unbalanced use are usually a result of our </a:t>
            </a:r>
            <a:r>
              <a:rPr lang="en-CA" i="1" kern="100" dirty="0">
                <a:effectLst/>
                <a:latin typeface="Aptos" panose="020B0004020202020204" pitchFamily="34" charset="0"/>
                <a:ea typeface="Aptos" panose="020B0004020202020204" pitchFamily="34" charset="0"/>
                <a:cs typeface="Times New Roman" panose="02020603050405020304" pitchFamily="18" charset="0"/>
              </a:rPr>
              <a:t>habits </a:t>
            </a:r>
            <a:r>
              <a:rPr lang="en-CA" i="0" kern="100" dirty="0">
                <a:effectLst/>
                <a:latin typeface="Aptos" panose="020B0004020202020204" pitchFamily="34" charset="0"/>
                <a:ea typeface="Aptos" panose="020B0004020202020204" pitchFamily="34" charset="0"/>
                <a:cs typeface="Times New Roman" panose="02020603050405020304" pitchFamily="18" charset="0"/>
              </a:rPr>
              <a:t>– so making our device use more balanced means changing our habits.</a:t>
            </a:r>
            <a:endParaRPr lang="en-CA" baseline="30000" dirty="0">
              <a:effectLst/>
              <a:latin typeface="Times New Roman" panose="02020603050405020304" pitchFamily="18" charset="0"/>
              <a:ea typeface="Times New Roman" panose="02020603050405020304" pitchFamily="18" charset="0"/>
            </a:endParaRPr>
          </a:p>
          <a:p>
            <a:endParaRPr lang="en-CA" i="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buClrTx/>
              <a:buSzTx/>
              <a:buFontTx/>
              <a:buNone/>
              <a:tabLst/>
              <a:defRPr/>
            </a:pPr>
            <a:r>
              <a:rPr lang="en-CA" kern="100" dirty="0">
                <a:effectLst/>
                <a:latin typeface="Aptos" panose="020B0004020202020204" pitchFamily="34" charset="0"/>
                <a:ea typeface="Aptos" panose="020B0004020202020204" pitchFamily="34" charset="0"/>
                <a:cs typeface="Times New Roman" panose="02020603050405020304" pitchFamily="18" charset="0"/>
              </a:rPr>
              <a:t>A habit is something you do without thinking (much) about it. Habits can be positive: if you’re in the habit of brushing your teeth every morning and every night, you’re a lot less likely to ever skip it because you do it automatically.</a:t>
            </a:r>
          </a:p>
          <a:p>
            <a:endParaRPr lang="en-CA" dirty="0"/>
          </a:p>
          <a:p>
            <a:r>
              <a:rPr lang="en-CA" dirty="0"/>
              <a:t>Here are some more specific tips for building better tech habits.</a:t>
            </a:r>
          </a:p>
          <a:p>
            <a:endParaRPr lang="en-CA" dirty="0"/>
          </a:p>
          <a:p>
            <a:r>
              <a:rPr lang="en-CA" dirty="0"/>
              <a:t>Remember that what we</a:t>
            </a:r>
            <a:r>
              <a:rPr lang="en-CA" i="1" dirty="0"/>
              <a:t> do </a:t>
            </a:r>
            <a:r>
              <a:rPr lang="en-CA" i="0" dirty="0"/>
              <a:t>sends as strong a message as what we </a:t>
            </a:r>
            <a:r>
              <a:rPr lang="en-CA" i="1" dirty="0"/>
              <a:t>say</a:t>
            </a:r>
            <a:r>
              <a:rPr lang="en-CA" i="0" dirty="0"/>
              <a:t>, so you can think about how these might help you manage your phone use, too.</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11</a:t>
            </a:fld>
            <a:endParaRPr lang="en-US"/>
          </a:p>
        </p:txBody>
      </p:sp>
    </p:spTree>
    <p:extLst>
      <p:ext uri="{BB962C8B-B14F-4D97-AF65-F5344CB8AC3E}">
        <p14:creationId xmlns:p14="http://schemas.microsoft.com/office/powerpoint/2010/main" val="1346594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useful to take breaks from using devices, but a short break can be just as valuable as  a longer “digital detox.” One study found that reducing time spent with devices had the same positive effect on depression and anxiety symptoms, life satisfaction and physical activity as not using devices at all, and the group who had reduced their time were more likely to show positive effects four weeks later than those who had abstained totally.</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12</a:t>
            </a:fld>
            <a:endParaRPr lang="en-US"/>
          </a:p>
        </p:txBody>
      </p:sp>
    </p:spTree>
    <p:extLst>
      <p:ext uri="{BB962C8B-B14F-4D97-AF65-F5344CB8AC3E}">
        <p14:creationId xmlns:p14="http://schemas.microsoft.com/office/powerpoint/2010/main" val="402212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found that the most effective approach was to try to reduce time spent on specific online activities at particular times – like not viewing videos from the “Up Next” bar on YouTube, or not using Instagram while in the library. The same study found that youth actually felt better if they planned to spend more time doing things they enjoyed online. ‘</a:t>
            </a:r>
          </a:p>
          <a:p>
            <a:endParaRPr lang="en-US" dirty="0"/>
          </a:p>
          <a:p>
            <a:r>
              <a:rPr lang="en-CA" dirty="0"/>
              <a:t>Instead of trying to reduce overall  “screen time,” it may be more effective to develop better tech habits by planning tech-free times for ourselves and our kids and having tech-free parts of our homes. (See </a:t>
            </a:r>
            <a:r>
              <a:rPr lang="en-CA" dirty="0" err="1"/>
              <a:t>MediaSmarts</a:t>
            </a:r>
            <a:r>
              <a:rPr lang="en-CA" dirty="0"/>
              <a:t>’ tip sheet Co-Viewing With Your Kids for tips on how to do this.)</a:t>
            </a:r>
            <a:endParaRPr lang="en-US" dirty="0"/>
          </a:p>
          <a:p>
            <a:endParaRPr lang="en-CA" dirty="0"/>
          </a:p>
        </p:txBody>
      </p:sp>
      <p:sp>
        <p:nvSpPr>
          <p:cNvPr id="4" name="Slide Number Placeholder 3"/>
          <p:cNvSpPr>
            <a:spLocks noGrp="1"/>
          </p:cNvSpPr>
          <p:nvPr>
            <p:ph type="sldNum" sz="quarter" idx="5"/>
          </p:nvPr>
        </p:nvSpPr>
        <p:spPr/>
        <p:txBody>
          <a:bodyPr/>
          <a:lstStyle/>
          <a:p>
            <a:fld id="{9F6FD9A3-E1C9-47CB-9A1B-E9932A459BF4}" type="slidenum">
              <a:rPr lang="en-US" smtClean="0"/>
              <a:t>13</a:t>
            </a:fld>
            <a:endParaRPr lang="en-US"/>
          </a:p>
        </p:txBody>
      </p:sp>
    </p:spTree>
    <p:extLst>
      <p:ext uri="{BB962C8B-B14F-4D97-AF65-F5344CB8AC3E}">
        <p14:creationId xmlns:p14="http://schemas.microsoft.com/office/powerpoint/2010/main" val="350837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Have you ever gotten caught in the “phone loop” – opened your phone to do one thing, then done half a dozen things before you realized what was happening?</a:t>
            </a:r>
          </a:p>
          <a:p>
            <a:endParaRPr lang="en-CA" dirty="0"/>
          </a:p>
          <a:p>
            <a:r>
              <a:rPr lang="en-CA" dirty="0"/>
              <a:t>You can avoid that by being more intentional about your phone use. Before you open it, say what you’re going to do – “Check the weather” for example. </a:t>
            </a:r>
          </a:p>
          <a:p>
            <a:endParaRPr lang="en-CA" dirty="0"/>
          </a:p>
          <a:p>
            <a:r>
              <a:rPr lang="en-CA" dirty="0"/>
              <a:t>(You can say it out loud at first, then just think it later.)</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14</a:t>
            </a:fld>
            <a:endParaRPr lang="en-US"/>
          </a:p>
        </p:txBody>
      </p:sp>
    </p:spTree>
    <p:extLst>
      <p:ext uri="{BB962C8B-B14F-4D97-AF65-F5344CB8AC3E}">
        <p14:creationId xmlns:p14="http://schemas.microsoft.com/office/powerpoint/2010/main" val="427096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Set ahead of time how you’ll know you’re finished – “When I know whether or not it’s likely to rain,” for instance.</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15</a:t>
            </a:fld>
            <a:endParaRPr lang="en-US"/>
          </a:p>
        </p:txBody>
      </p:sp>
    </p:spTree>
    <p:extLst>
      <p:ext uri="{BB962C8B-B14F-4D97-AF65-F5344CB8AC3E}">
        <p14:creationId xmlns:p14="http://schemas.microsoft.com/office/powerpoint/2010/main" val="3669097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Then say what you’ll do </a:t>
            </a:r>
            <a:r>
              <a:rPr lang="en-CA" i="1" dirty="0"/>
              <a:t>right after </a:t>
            </a:r>
            <a:r>
              <a:rPr lang="en-CA" i="0" dirty="0"/>
              <a:t>you’ve finished, like “Either get an umbrella or the sunscreen,”</a:t>
            </a:r>
          </a:p>
          <a:p>
            <a:endParaRPr lang="en-CA" i="0" dirty="0"/>
          </a:p>
          <a:p>
            <a:r>
              <a:rPr lang="en-CA" i="0" dirty="0"/>
              <a:t>This helps you avoid that in-between moment when your thumb might tap another app without you thinking about it.</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16</a:t>
            </a:fld>
            <a:endParaRPr lang="en-US"/>
          </a:p>
        </p:txBody>
      </p:sp>
    </p:spTree>
    <p:extLst>
      <p:ext uri="{BB962C8B-B14F-4D97-AF65-F5344CB8AC3E}">
        <p14:creationId xmlns:p14="http://schemas.microsoft.com/office/powerpoint/2010/main" val="2619018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all of the different things you do with your phone.</a:t>
            </a:r>
          </a:p>
          <a:p>
            <a:endParaRPr lang="en-US" dirty="0"/>
          </a:p>
          <a:p>
            <a:r>
              <a:rPr lang="en-US" dirty="0"/>
              <a:t>You can think of them either in terms of apps (email, each different social network app, and so on.) or why you’re using your phone (contact your parents, check the weather, check in with your friends, and so on.) Or you can use a mix of both!</a:t>
            </a:r>
          </a:p>
          <a:p>
            <a:endParaRPr lang="en-US" dirty="0"/>
          </a:p>
          <a:p>
            <a:r>
              <a:rPr lang="en-US" dirty="0"/>
              <a:t>Then you’ll think about which ones have are finite, with a clear end (like checking the weather) and which aren’t (like watching videos.)</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17</a:t>
            </a:fld>
            <a:endParaRPr lang="en-US"/>
          </a:p>
        </p:txBody>
      </p:sp>
    </p:spTree>
    <p:extLst>
      <p:ext uri="{BB962C8B-B14F-4D97-AF65-F5344CB8AC3E}">
        <p14:creationId xmlns:p14="http://schemas.microsoft.com/office/powerpoint/2010/main" val="3837664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pick a </a:t>
            </a:r>
            <a:r>
              <a:rPr lang="en-US" b="0" i="1" dirty="0"/>
              <a:t>finite</a:t>
            </a:r>
            <a:r>
              <a:rPr lang="en-US" b="1" dirty="0"/>
              <a:t> </a:t>
            </a:r>
            <a:r>
              <a:rPr lang="en-US" dirty="0"/>
              <a:t>activity. These could be one you do the most often, or one that is most likely to get you caught in the “phone loop.”</a:t>
            </a:r>
          </a:p>
          <a:p>
            <a:endParaRPr lang="en-US" dirty="0"/>
          </a:p>
          <a:p>
            <a:r>
              <a:rPr lang="en-US" dirty="0"/>
              <a:t>For each of those, answer two questions: What am I doing? and How will I know I’m finished?</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18</a:t>
            </a:fld>
            <a:endParaRPr lang="en-US"/>
          </a:p>
        </p:txBody>
      </p:sp>
    </p:spTree>
    <p:extLst>
      <p:ext uri="{BB962C8B-B14F-4D97-AF65-F5344CB8AC3E}">
        <p14:creationId xmlns:p14="http://schemas.microsoft.com/office/powerpoint/2010/main" val="233093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dirty="0">
                <a:effectLst/>
              </a:rPr>
              <a:t>Next, unlock your phone. </a:t>
            </a:r>
          </a:p>
          <a:p>
            <a:pPr algn="l" rtl="0" fontAlgn="base">
              <a:buFont typeface="Arial" panose="020B0604020202020204" pitchFamily="34" charset="0"/>
              <a:buNone/>
            </a:pPr>
            <a:endParaRPr lang="en-US" b="0" i="0" dirty="0">
              <a:effectLst/>
            </a:endParaRPr>
          </a:p>
          <a:p>
            <a:pPr algn="l" rtl="0" fontAlgn="base">
              <a:buFont typeface="Arial" panose="020B0604020202020204" pitchFamily="34" charset="0"/>
              <a:buNone/>
            </a:pPr>
            <a:r>
              <a:rPr lang="en-US" b="0" i="0" dirty="0">
                <a:effectLst/>
              </a:rPr>
              <a:t>Close any apps that are open. </a:t>
            </a:r>
          </a:p>
          <a:p>
            <a:pPr algn="l" rtl="0" fontAlgn="base">
              <a:buFont typeface="Arial" panose="020B0604020202020204" pitchFamily="34" charset="0"/>
              <a:buNone/>
            </a:pPr>
            <a:endParaRPr lang="en-US" b="0" i="0" dirty="0">
              <a:effectLst/>
            </a:endParaRPr>
          </a:p>
          <a:p>
            <a:pPr algn="l" rtl="0" fontAlgn="base">
              <a:buFont typeface="Arial" panose="020B0604020202020204" pitchFamily="34" charset="0"/>
              <a:buNone/>
            </a:pPr>
            <a:r>
              <a:rPr lang="en-US" b="0" i="0" dirty="0">
                <a:effectLst/>
              </a:rPr>
              <a:t>Then do </a:t>
            </a:r>
            <a:r>
              <a:rPr lang="en-US" b="0" i="1" dirty="0">
                <a:effectLst/>
              </a:rPr>
              <a:t>just </a:t>
            </a:r>
            <a:r>
              <a:rPr lang="en-US" b="0" i="0" dirty="0">
                <a:effectLst/>
              </a:rPr>
              <a:t>the activity you planned to do. Stop when you've reached the end point you identified (for example, when you know what the day's weather is going to be. </a:t>
            </a:r>
          </a:p>
          <a:p>
            <a:pPr algn="l" rtl="0" fontAlgn="base">
              <a:buFont typeface="Arial" panose="020B0604020202020204" pitchFamily="34" charset="0"/>
              <a:buNone/>
            </a:pPr>
            <a:endParaRPr lang="en-US" b="0" i="0" dirty="0">
              <a:effectLst/>
            </a:endParaRPr>
          </a:p>
          <a:p>
            <a:pPr algn="l" rtl="0" fontAlgn="base">
              <a:buFont typeface="Arial" panose="020B0604020202020204" pitchFamily="34" charset="0"/>
              <a:buNone/>
            </a:pPr>
            <a:r>
              <a:rPr lang="en-US" b="0" i="0" dirty="0">
                <a:effectLst/>
              </a:rPr>
              <a:t>And lock your phone. </a:t>
            </a:r>
          </a:p>
          <a:p>
            <a:pPr algn="l" rtl="0" fontAlgn="base">
              <a:buFont typeface="Arial" panose="020B0604020202020204" pitchFamily="34" charset="0"/>
              <a:buChar char="•"/>
            </a:pPr>
            <a:endParaRPr lang="en-US" b="0" i="0" dirty="0">
              <a:effectLst/>
            </a:endParaRPr>
          </a:p>
          <a:p>
            <a:pPr algn="l" rtl="0" fontAlgn="base">
              <a:buFont typeface="Arial" panose="020B0604020202020204" pitchFamily="34" charset="0"/>
              <a:buNone/>
            </a:pPr>
            <a:r>
              <a:rPr lang="en-US" b="0" i="0" dirty="0">
                <a:effectLst/>
              </a:rPr>
              <a:t>Like any exercise we need to do this more than once to get good at it. Try it now.</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19</a:t>
            </a:fld>
            <a:endParaRPr lang="en-US"/>
          </a:p>
        </p:txBody>
      </p:sp>
    </p:spTree>
    <p:extLst>
      <p:ext uri="{BB962C8B-B14F-4D97-AF65-F5344CB8AC3E}">
        <p14:creationId xmlns:p14="http://schemas.microsoft.com/office/powerpoint/2010/main" val="167296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tell you about our organization. </a:t>
            </a:r>
            <a:r>
              <a:rPr lang="en-US" dirty="0" err="1"/>
              <a:t>MediaSmarts</a:t>
            </a:r>
            <a:r>
              <a:rPr lang="en-US" dirty="0"/>
              <a:t> Canada’s bilingual </a:t>
            </a:r>
            <a:r>
              <a:rPr lang="en-US" dirty="0" err="1"/>
              <a:t>centre</a:t>
            </a:r>
            <a:r>
              <a:rPr lang="en-US" dirty="0"/>
              <a:t> for digital media literacy. We’re a registered charity and we’ve been conducting research, developing resources and advancing digital media literacy since 1996.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otham Bold"/>
            </a:endParaRPr>
          </a:p>
          <a:p>
            <a:endParaRPr lang="en-US" dirty="0"/>
          </a:p>
          <a:p>
            <a:r>
              <a:rPr lang="en-US" dirty="0"/>
              <a:t>All of our resources and workshops are grounded in the best available evidence and research, including the original research that we conduct. We’ve been researching the digital lives of young Canadians since 2000 in an ongoing study called Young Canadians in a Wireless World. This internationally renowned study is foundational to all the work that </a:t>
            </a:r>
            <a:r>
              <a:rPr lang="en-US" dirty="0" err="1"/>
              <a:t>MediaSmarts</a:t>
            </a:r>
            <a:r>
              <a:rPr lang="en-US" dirty="0"/>
              <a:t> does and will continue to inform policy and set benchmarks for research on children’s digital lives. </a:t>
            </a:r>
          </a:p>
          <a:p>
            <a:endParaRPr lang="en-US" dirty="0"/>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a:t>
            </a:fld>
            <a:endParaRPr lang="en-US"/>
          </a:p>
        </p:txBody>
      </p:sp>
    </p:spTree>
    <p:extLst>
      <p:ext uri="{BB962C8B-B14F-4D97-AF65-F5344CB8AC3E}">
        <p14:creationId xmlns:p14="http://schemas.microsoft.com/office/powerpoint/2010/main" val="1422328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For activities with no obvious end-point, like scrolling social media, set a timer. </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20</a:t>
            </a:fld>
            <a:endParaRPr lang="en-US"/>
          </a:p>
        </p:txBody>
      </p:sp>
    </p:spTree>
    <p:extLst>
      <p:ext uri="{BB962C8B-B14F-4D97-AF65-F5344CB8AC3E}">
        <p14:creationId xmlns:p14="http://schemas.microsoft.com/office/powerpoint/2010/main" val="2201590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Here’s an activity for making your use more manageable, called “app trials.”</a:t>
            </a:r>
          </a:p>
          <a:p>
            <a:endParaRPr lang="en-US" b="0" dirty="0"/>
          </a:p>
          <a:p>
            <a:pPr>
              <a:buFont typeface="Arial" panose="020B0604020202020204" pitchFamily="34" charset="0"/>
              <a:buNone/>
            </a:pPr>
            <a:r>
              <a:rPr lang="en-US" dirty="0"/>
              <a:t>Pick an activity  that has </a:t>
            </a:r>
            <a:r>
              <a:rPr lang="en-US" b="0" i="1" dirty="0"/>
              <a:t>no</a:t>
            </a:r>
            <a:r>
              <a:rPr lang="en-US" dirty="0"/>
              <a:t> natural end, like playing a game, or watching videos.</a:t>
            </a:r>
          </a:p>
          <a:p>
            <a:pPr>
              <a:buFont typeface="Arial" panose="020B0604020202020204" pitchFamily="34" charset="0"/>
              <a:buChar char="•"/>
            </a:pPr>
            <a:endParaRPr lang="en-US" dirty="0"/>
          </a:p>
          <a:p>
            <a:pPr>
              <a:buFont typeface="Arial" panose="020B0604020202020204" pitchFamily="34" charset="0"/>
              <a:buNone/>
            </a:pPr>
            <a:r>
              <a:rPr lang="en-US" dirty="0"/>
              <a:t>Decide how much time you’d like to spend doing it (for instance, five minutes watching videos.)</a:t>
            </a:r>
          </a:p>
          <a:p>
            <a:pPr>
              <a:buFont typeface="Arial" panose="020B0604020202020204" pitchFamily="34" charset="0"/>
              <a:buNone/>
            </a:pPr>
            <a:endParaRPr lang="en-US" b="1" dirty="0"/>
          </a:p>
          <a:p>
            <a:pPr>
              <a:buFont typeface="Arial" panose="020B0604020202020204" pitchFamily="34" charset="0"/>
              <a:buNone/>
            </a:pPr>
            <a:r>
              <a:rPr lang="en-US" b="0" i="1" dirty="0"/>
              <a:t>Set a timer </a:t>
            </a:r>
            <a:r>
              <a:rPr lang="en-US" dirty="0"/>
              <a:t>going with that time.</a:t>
            </a:r>
          </a:p>
          <a:p>
            <a:pPr>
              <a:buFont typeface="Arial" panose="020B0604020202020204" pitchFamily="34" charset="0"/>
              <a:buNone/>
            </a:pPr>
            <a:endParaRPr lang="en-US" dirty="0"/>
          </a:p>
          <a:p>
            <a:pPr>
              <a:buFont typeface="Arial" panose="020B0604020202020204" pitchFamily="34" charset="0"/>
              <a:buNone/>
            </a:pPr>
            <a:r>
              <a:rPr lang="en-US" dirty="0"/>
              <a:t>Do the activity until the timer goes off, and then </a:t>
            </a:r>
            <a:r>
              <a:rPr lang="en-US" b="0" i="1" dirty="0"/>
              <a:t>close that app</a:t>
            </a:r>
            <a:r>
              <a:rPr lang="en-US" b="1" dirty="0"/>
              <a:t> </a:t>
            </a:r>
            <a:r>
              <a:rPr lang="en-US" dirty="0"/>
              <a:t>and put your phone away.</a:t>
            </a:r>
          </a:p>
          <a:p>
            <a:endParaRPr lang="en-CA" dirty="0"/>
          </a:p>
          <a:p>
            <a:r>
              <a:rPr lang="en-CA" dirty="0"/>
              <a:t>Even if you don’t stop when the timer goes off, timing what you’re doing can be illuminating: I used to occasionally play a game that </a:t>
            </a:r>
            <a:r>
              <a:rPr lang="en-CA" i="0" dirty="0"/>
              <a:t>I </a:t>
            </a:r>
            <a:r>
              <a:rPr lang="en-CA" i="1" dirty="0"/>
              <a:t>thought </a:t>
            </a:r>
            <a:r>
              <a:rPr lang="en-CA" i="0" dirty="0"/>
              <a:t>took about five minutes per session – but actually took fifteen.</a:t>
            </a:r>
          </a:p>
          <a:p>
            <a:endParaRPr lang="en-CA" i="0" dirty="0"/>
          </a:p>
          <a:p>
            <a:r>
              <a:rPr lang="en-CA" i="0" dirty="0"/>
              <a:t>Take a moment to think of something you do online like that, that has no natural end – checking your favourite social media feed, for example. Take a guess how long each session usually is, and write it down. Next time you do it, time yourself, and compare that time to your guess.</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21</a:t>
            </a:fld>
            <a:endParaRPr lang="en-US"/>
          </a:p>
        </p:txBody>
      </p:sp>
    </p:spTree>
    <p:extLst>
      <p:ext uri="{BB962C8B-B14F-4D97-AF65-F5344CB8AC3E}">
        <p14:creationId xmlns:p14="http://schemas.microsoft.com/office/powerpoint/2010/main" val="1116245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Another way of avoiding that is to add friction to your phone experience, by doing things like regularly changing your unlock method or moving the most tempting apps off your home screen. When you’re first getting started, changing your colour scheme to grayscale can also help.</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22</a:t>
            </a:fld>
            <a:endParaRPr lang="en-US"/>
          </a:p>
        </p:txBody>
      </p:sp>
    </p:spTree>
    <p:extLst>
      <p:ext uri="{BB962C8B-B14F-4D97-AF65-F5344CB8AC3E}">
        <p14:creationId xmlns:p14="http://schemas.microsoft.com/office/powerpoint/2010/main" val="2423159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Notifications make us feel more stressed, but also more connected with others. We also spend less time responding to them than we may think: just one in ten interactions with our phones are prompted by notifications. </a:t>
            </a:r>
            <a:endParaRPr lang="en-CA"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i="0" dirty="0"/>
              <a:t>You can also set a schedule for when devices, and specific activities, are and aren’t allowed. That can cover both times </a:t>
            </a:r>
            <a:r>
              <a:rPr lang="en-CA" i="1" dirty="0"/>
              <a:t>and </a:t>
            </a:r>
            <a:r>
              <a:rPr lang="en-CA" i="0" dirty="0"/>
              <a:t>places: for instance, we strongly recommend that you keep phones out of your kids’ bedrooms and establish times and places where screens </a:t>
            </a:r>
            <a:r>
              <a:rPr lang="en-CA" i="1" dirty="0"/>
              <a:t>aren’t </a:t>
            </a:r>
            <a:r>
              <a:rPr lang="en-CA" i="0" dirty="0"/>
              <a:t>allowed, such as at the dinner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i="0"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23</a:t>
            </a:fld>
            <a:endParaRPr lang="en-US"/>
          </a:p>
        </p:txBody>
      </p:sp>
    </p:spTree>
    <p:extLst>
      <p:ext uri="{BB962C8B-B14F-4D97-AF65-F5344CB8AC3E}">
        <p14:creationId xmlns:p14="http://schemas.microsoft.com/office/powerpoint/2010/main" val="1205012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Turning notifications off completely can</a:t>
            </a:r>
            <a:r>
              <a:rPr lang="en-CA" i="0" dirty="0"/>
              <a:t> actually be </a:t>
            </a:r>
            <a:r>
              <a:rPr lang="en-CA" i="1" dirty="0"/>
              <a:t>more </a:t>
            </a:r>
            <a:r>
              <a:rPr lang="en-CA" i="0" dirty="0"/>
              <a:t>stressful than leaving them on, because we are likely to worry that we’re missing something important.</a:t>
            </a:r>
          </a:p>
          <a:p>
            <a:endParaRPr lang="en-CA" i="0" dirty="0"/>
          </a:p>
          <a:p>
            <a:r>
              <a:rPr lang="en-CA" i="0" dirty="0"/>
              <a:t>Instead, </a:t>
            </a:r>
            <a:r>
              <a:rPr lang="en-US" b="0" dirty="0"/>
              <a:t>try “notification sprints”:</a:t>
            </a:r>
            <a:br>
              <a:rPr lang="en-US" b="1" dirty="0"/>
            </a:br>
            <a:endParaRPr lang="en-US" dirty="0"/>
          </a:p>
          <a:p>
            <a:r>
              <a:rPr lang="en-US" dirty="0"/>
              <a:t>Choose a </a:t>
            </a:r>
            <a:r>
              <a:rPr lang="en-US" b="0" i="1" dirty="0"/>
              <a:t>frequency</a:t>
            </a:r>
            <a:r>
              <a:rPr lang="en-US" b="1" dirty="0"/>
              <a:t> </a:t>
            </a:r>
            <a:r>
              <a:rPr lang="en-US" dirty="0"/>
              <a:t>for checking your notifications (how often you will check them – for instance, once every hour, or once every half hour.)</a:t>
            </a:r>
          </a:p>
          <a:p>
            <a:endParaRPr lang="en-US" dirty="0"/>
          </a:p>
          <a:p>
            <a:r>
              <a:rPr lang="en-US" b="0" i="1" dirty="0"/>
              <a:t>Don’t</a:t>
            </a:r>
            <a:r>
              <a:rPr lang="en-US" b="1" dirty="0"/>
              <a:t> </a:t>
            </a:r>
            <a:r>
              <a:rPr lang="en-US" dirty="0"/>
              <a:t>check any notifications outside of that time (except for ones that are clearly emergencies.)</a:t>
            </a:r>
          </a:p>
          <a:p>
            <a:endParaRPr lang="en-US" dirty="0"/>
          </a:p>
          <a:p>
            <a:r>
              <a:rPr lang="en-US" dirty="0"/>
              <a:t>When the time comes, check all your notifications, respond to any that need responses as quickly as possible, then put away your phone.</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24</a:t>
            </a:fld>
            <a:endParaRPr lang="en-US"/>
          </a:p>
        </p:txBody>
      </p:sp>
    </p:spTree>
    <p:extLst>
      <p:ext uri="{BB962C8B-B14F-4D97-AF65-F5344CB8AC3E}">
        <p14:creationId xmlns:p14="http://schemas.microsoft.com/office/powerpoint/2010/main" val="2594079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You can also teach kids the “ten minutes later” method: tell them that when they feel the desire to check their notifications, they can – in ten minutes. This delay reduces the number of times they check their phones, which may be more important than the total time you spend on it. It’s also likely that something else will happen in that ten minutes to distract them from checking their phone.</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25</a:t>
            </a:fld>
            <a:endParaRPr lang="en-US"/>
          </a:p>
        </p:txBody>
      </p:sp>
    </p:spTree>
    <p:extLst>
      <p:ext uri="{BB962C8B-B14F-4D97-AF65-F5344CB8AC3E}">
        <p14:creationId xmlns:p14="http://schemas.microsoft.com/office/powerpoint/2010/main" val="216155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Social media aren’t neutral, of course. They have been carefully designed to make us spend more time on them and to come back often – what app makers call </a:t>
            </a:r>
            <a:r>
              <a:rPr lang="en-CA" i="1" dirty="0"/>
              <a:t>sticky design</a:t>
            </a:r>
            <a:r>
              <a:rPr lang="en-CA" i="0" dirty="0"/>
              <a:t>.</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26</a:t>
            </a:fld>
            <a:endParaRPr lang="en-US"/>
          </a:p>
        </p:txBody>
      </p:sp>
    </p:spTree>
    <p:extLst>
      <p:ext uri="{BB962C8B-B14F-4D97-AF65-F5344CB8AC3E}">
        <p14:creationId xmlns:p14="http://schemas.microsoft.com/office/powerpoint/2010/main" val="1870007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Those apps and devices don’t </a:t>
            </a:r>
            <a:r>
              <a:rPr lang="en-CA" i="1" dirty="0"/>
              <a:t>control </a:t>
            </a:r>
            <a:r>
              <a:rPr lang="en-CA" i="0" dirty="0"/>
              <a:t>us, but they do </a:t>
            </a:r>
            <a:r>
              <a:rPr lang="en-CA" i="1" dirty="0"/>
              <a:t>influence </a:t>
            </a:r>
            <a:r>
              <a:rPr lang="en-CA" i="0" dirty="0"/>
              <a:t>us through their </a:t>
            </a:r>
            <a:r>
              <a:rPr lang="en-CA" i="1" dirty="0"/>
              <a:t>features </a:t>
            </a:r>
            <a:r>
              <a:rPr lang="en-CA" i="0" dirty="0"/>
              <a:t> - the things we </a:t>
            </a:r>
            <a:r>
              <a:rPr lang="en-CA" i="1" dirty="0"/>
              <a:t>can do </a:t>
            </a:r>
            <a:r>
              <a:rPr lang="en-CA" i="0" dirty="0"/>
              <a:t>– and the </a:t>
            </a:r>
            <a:r>
              <a:rPr lang="en-CA" i="1" dirty="0"/>
              <a:t>defaults</a:t>
            </a:r>
            <a:r>
              <a:rPr lang="en-CA" i="0" dirty="0"/>
              <a:t>, which are the things that are easy to use.</a:t>
            </a:r>
          </a:p>
          <a:p>
            <a:endParaRPr lang="en-CA" i="0" dirty="0"/>
          </a:p>
          <a:p>
            <a:r>
              <a:rPr lang="en-CA" i="0" dirty="0"/>
              <a:t>Autoplay, for instance, is a </a:t>
            </a:r>
            <a:r>
              <a:rPr lang="en-CA" i="1" dirty="0"/>
              <a:t>feature </a:t>
            </a:r>
            <a:r>
              <a:rPr lang="en-CA" i="0" dirty="0"/>
              <a:t>that encourages us to keep watching longer than we otherwise might. If autoplay is turned on unless you turn it off – as it is in most video sites and many social networks, like YouTube and TikTok – it’s an even more powerful </a:t>
            </a:r>
            <a:r>
              <a:rPr lang="en-CA" i="1" dirty="0"/>
              <a:t>default</a:t>
            </a:r>
            <a:r>
              <a:rPr lang="en-CA" i="0" dirty="0"/>
              <a:t>.</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27</a:t>
            </a:fld>
            <a:endParaRPr lang="en-US"/>
          </a:p>
        </p:txBody>
      </p:sp>
    </p:spTree>
    <p:extLst>
      <p:ext uri="{BB962C8B-B14F-4D97-AF65-F5344CB8AC3E}">
        <p14:creationId xmlns:p14="http://schemas.microsoft.com/office/powerpoint/2010/main" val="961428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Unfortunately, the things that make an app sticky are also some of the biggest benefits we get from them: exploring our identities, being entertained and distracted, and self-expression. </a:t>
            </a:r>
          </a:p>
          <a:p>
            <a:endParaRPr lang="en-CA" dirty="0"/>
          </a:p>
          <a:p>
            <a:r>
              <a:rPr lang="en-CA" dirty="0"/>
              <a:t>The good news is, research shows that teaching kids about the design tricks that apps use to get us to keep checking them – from Snapchat “streaks” to TikTok’s </a:t>
            </a:r>
            <a:r>
              <a:rPr lang="en-CA" dirty="0" err="1"/>
              <a:t>ForYou</a:t>
            </a:r>
            <a:r>
              <a:rPr lang="en-CA" dirty="0"/>
              <a:t> page – helps them take control of their online experience.</a:t>
            </a:r>
          </a:p>
          <a:p>
            <a:endParaRPr lang="en-CA" dirty="0"/>
          </a:p>
          <a:p>
            <a:r>
              <a:rPr lang="en-CA" dirty="0"/>
              <a:t>In fact. a lot of research shows that most kids </a:t>
            </a:r>
            <a:r>
              <a:rPr lang="en-CA" i="0" dirty="0"/>
              <a:t>don’t like the ways that apps manipulate them, so we can also teach them ways to advocate for more healthful design.</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28</a:t>
            </a:fld>
            <a:endParaRPr lang="en-US"/>
          </a:p>
        </p:txBody>
      </p:sp>
    </p:spTree>
    <p:extLst>
      <p:ext uri="{BB962C8B-B14F-4D97-AF65-F5344CB8AC3E}">
        <p14:creationId xmlns:p14="http://schemas.microsoft.com/office/powerpoint/2010/main" val="3460050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exercise that you can do, or do with kids, to explore how tools influence how we use them: Think about the features or defaults of your phone or your </a:t>
            </a:r>
            <a:r>
              <a:rPr lang="en-US" dirty="0" err="1"/>
              <a:t>favourite</a:t>
            </a:r>
            <a:r>
              <a:rPr lang="en-US" dirty="0"/>
              <a:t> apps that make it easy to lose track of time, that keep you coming back, or that make you stay longer.</a:t>
            </a:r>
          </a:p>
          <a:p>
            <a:endParaRPr lang="en-US" dirty="0"/>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29</a:t>
            </a:fld>
            <a:endParaRPr lang="en-US"/>
          </a:p>
        </p:txBody>
      </p:sp>
    </p:spTree>
    <p:extLst>
      <p:ext uri="{BB962C8B-B14F-4D97-AF65-F5344CB8AC3E}">
        <p14:creationId xmlns:p14="http://schemas.microsoft.com/office/powerpoint/2010/main" val="11557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why do we talk about tech “habits” instead of “addiction”?</a:t>
            </a:r>
          </a:p>
          <a:p>
            <a:endParaRPr lang="en-CA" dirty="0"/>
          </a:p>
          <a:p>
            <a:r>
              <a:rPr lang="en-CA" dirty="0"/>
              <a:t>First, there’s very little evidence that any of the devices or apps we use are addictive in the way that substances like tobacco or even activities like gambling are.</a:t>
            </a:r>
          </a:p>
          <a:p>
            <a:endParaRPr lang="en-CA" dirty="0"/>
          </a:p>
          <a:p>
            <a:r>
              <a:rPr lang="en-CA" dirty="0"/>
              <a:t>Talking about addiction can also backfire, giving us an excuse to not do anything to change the role that screens play in our lives. Teens will often readily admit to being “addicted” to their phones or to social media, but our research found that kids who were worried about screen time didn’t spend any less time online.</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a:t>
            </a:fld>
            <a:endParaRPr lang="en-US"/>
          </a:p>
        </p:txBody>
      </p:sp>
    </p:spTree>
    <p:extLst>
      <p:ext uri="{BB962C8B-B14F-4D97-AF65-F5344CB8AC3E}">
        <p14:creationId xmlns:p14="http://schemas.microsoft.com/office/powerpoint/2010/main" val="1858144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that you could make tech companies change their products in any way you wanted.</a:t>
            </a:r>
          </a:p>
          <a:p>
            <a:endParaRPr lang="en-US" dirty="0"/>
          </a:p>
          <a:p>
            <a:r>
              <a:rPr lang="en-US" dirty="0"/>
              <a:t>What would you change to promote more healthful use?</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30</a:t>
            </a:fld>
            <a:endParaRPr lang="en-US"/>
          </a:p>
        </p:txBody>
      </p:sp>
    </p:spTree>
    <p:extLst>
      <p:ext uri="{BB962C8B-B14F-4D97-AF65-F5344CB8AC3E}">
        <p14:creationId xmlns:p14="http://schemas.microsoft.com/office/powerpoint/2010/main" val="321888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we can influence how tech companies do business, reflecting on how their tools influence us also helps us see how we can use those tools </a:t>
            </a:r>
            <a:r>
              <a:rPr lang="en-US" i="1" dirty="0"/>
              <a:t>as though </a:t>
            </a:r>
            <a:r>
              <a:rPr lang="en-US" i="0" dirty="0"/>
              <a:t>they had been changed.</a:t>
            </a: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31</a:t>
            </a:fld>
            <a:endParaRPr lang="en-US"/>
          </a:p>
        </p:txBody>
      </p:sp>
    </p:spTree>
    <p:extLst>
      <p:ext uri="{BB962C8B-B14F-4D97-AF65-F5344CB8AC3E}">
        <p14:creationId xmlns:p14="http://schemas.microsoft.com/office/powerpoint/2010/main" val="4202257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the time we spend using devices – and the ways that they may displace or interfere with other activities – are just part of how media can affect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Researchers like Dr. Luca Magic-Weinberg have found that overall, “how you spend your time on screens, and not how much time you spend online, is the best predictor of loneliness and well-being.”</a:t>
            </a:r>
          </a:p>
          <a:p>
            <a:endParaRPr lang="en-US" dirty="0"/>
          </a:p>
          <a:p>
            <a:r>
              <a:rPr lang="en-US" dirty="0"/>
              <a:t>Different activities may have different effects than others. One study found that young users of social media typically felt worse after browsing other people’s posts, but felt better after posting content themselves or after sending their own messages.</a:t>
            </a:r>
          </a:p>
          <a:p>
            <a:endParaRPr lang="en-US"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32</a:t>
            </a:fld>
            <a:endParaRPr lang="en-US"/>
          </a:p>
        </p:txBody>
      </p:sp>
    </p:spTree>
    <p:extLst>
      <p:ext uri="{BB962C8B-B14F-4D97-AF65-F5344CB8AC3E}">
        <p14:creationId xmlns:p14="http://schemas.microsoft.com/office/powerpoint/2010/main" val="1448299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While social media can lead to experiences like cyberbullying and exposure to extreme content, what is much more common is </a:t>
            </a:r>
            <a:r>
              <a:rPr lang="en-CA" i="0" dirty="0"/>
              <a:t>comparing ourselves to other people. When we compare other people’s lives as we see them in social media – carefully filtered and chosen to make them look good – we may end up think they’re better looking and happier than we are. </a:t>
            </a:r>
            <a:r>
              <a:rPr lang="en-US" i="0" dirty="0"/>
              <a:t>Some research suggests that it’s comparison, more than anything else, that makes the difference in whether social media has a positive or negative effect.</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33</a:t>
            </a:fld>
            <a:endParaRPr lang="en-US"/>
          </a:p>
        </p:txBody>
      </p:sp>
    </p:spTree>
    <p:extLst>
      <p:ext uri="{BB962C8B-B14F-4D97-AF65-F5344CB8AC3E}">
        <p14:creationId xmlns:p14="http://schemas.microsoft.com/office/powerpoint/2010/main" val="219593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 help our kids avoid the “comparison trap” by curating their social feeds.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These feeds come to us partly as a result of people we’ve chosen to follow, so we can curate them by muting or unfollowing people who make us feel bad about ourselves.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But a lot of what we see online is also determined by </a:t>
            </a:r>
            <a:r>
              <a:rPr lang="en-CA" i="1" dirty="0"/>
              <a:t>recommendation algorithms</a:t>
            </a:r>
            <a:r>
              <a:rPr lang="en-CA" i="0" dirty="0"/>
              <a:t>.</a:t>
            </a:r>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34</a:t>
            </a:fld>
            <a:endParaRPr lang="en-US"/>
          </a:p>
        </p:txBody>
      </p:sp>
    </p:spTree>
    <p:extLst>
      <p:ext uri="{BB962C8B-B14F-4D97-AF65-F5344CB8AC3E}">
        <p14:creationId xmlns:p14="http://schemas.microsoft.com/office/powerpoint/2010/main" val="1619021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Different algorithms are optimized for different things, but in general they’re aimed at trying either to get you to spend more time on the app, or to come back more often. Here, for example are some of the different things a video app might be optimized for:</a:t>
            </a:r>
          </a:p>
          <a:p>
            <a:endParaRPr lang="en-CA" dirty="0"/>
          </a:p>
          <a:p>
            <a:r>
              <a:rPr lang="en-CA" dirty="0"/>
              <a:t>Total watch time;</a:t>
            </a:r>
          </a:p>
          <a:p>
            <a:r>
              <a:rPr lang="en-CA" dirty="0"/>
              <a:t>Getting users to engage with the content through commenting or replying;</a:t>
            </a:r>
          </a:p>
          <a:p>
            <a:r>
              <a:rPr lang="en-CA" dirty="0"/>
              <a:t>Keeping users on the platform;</a:t>
            </a:r>
          </a:p>
          <a:p>
            <a:r>
              <a:rPr lang="en-CA" dirty="0"/>
              <a:t>Encouraging users to share what they watch with others;</a:t>
            </a:r>
          </a:p>
          <a:p>
            <a:r>
              <a:rPr lang="en-CA" dirty="0"/>
              <a:t>And making sure that users come back at least once a day.</a:t>
            </a:r>
          </a:p>
          <a:p>
            <a:endParaRPr lang="en-CA" dirty="0"/>
          </a:p>
          <a:p>
            <a:r>
              <a:rPr lang="en-CA" dirty="0"/>
              <a:t>Any particular app may be optimized for several of these things, with some having more “weight” than others, and they change over time as video makers and advertisers learn how to “game” the algorithm.</a:t>
            </a:r>
          </a:p>
          <a:p>
            <a:endParaRPr lang="en-CA" dirty="0"/>
          </a:p>
          <a:p>
            <a:r>
              <a:rPr lang="en-CA" dirty="0"/>
              <a:t>Unfortunately, the content that makes us watch longer, be engaged, share with our friends or come back often isn’t necessarily what’s </a:t>
            </a:r>
            <a:r>
              <a:rPr lang="en-CA" i="1" dirty="0"/>
              <a:t>good </a:t>
            </a:r>
            <a:r>
              <a:rPr lang="en-CA" i="0" dirty="0"/>
              <a:t>for us or our mental wellness.</a:t>
            </a:r>
            <a:endParaRPr lang="en-CA" dirty="0"/>
          </a:p>
          <a:p>
            <a:endParaRPr lang="en-CA" dirty="0"/>
          </a:p>
          <a:p>
            <a:r>
              <a:rPr lang="en-CA" dirty="0"/>
              <a:t>Think about any app you use that shows videos – whether that’s a social network or a streaming site like Netflix. What do you think their recommendation algorithm is optimized to do?</a:t>
            </a:r>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35</a:t>
            </a:fld>
            <a:endParaRPr lang="en-US"/>
          </a:p>
        </p:txBody>
      </p:sp>
    </p:spTree>
    <p:extLst>
      <p:ext uri="{BB962C8B-B14F-4D97-AF65-F5344CB8AC3E}">
        <p14:creationId xmlns:p14="http://schemas.microsoft.com/office/powerpoint/2010/main" val="1513928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Fortunately, we can also take steps to  </a:t>
            </a:r>
            <a:r>
              <a:rPr lang="en-CA" i="1" dirty="0"/>
              <a:t>change </a:t>
            </a:r>
            <a:r>
              <a:rPr lang="en-CA" i="0" dirty="0"/>
              <a:t>our algorithms and </a:t>
            </a:r>
            <a:r>
              <a:rPr lang="en-CA" dirty="0"/>
              <a:t>make apps show us more of the content that make us feel good, and less of what doesn’t.</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36</a:t>
            </a:fld>
            <a:endParaRPr lang="en-US"/>
          </a:p>
        </p:txBody>
      </p:sp>
    </p:spTree>
    <p:extLst>
      <p:ext uri="{BB962C8B-B14F-4D97-AF65-F5344CB8AC3E}">
        <p14:creationId xmlns:p14="http://schemas.microsoft.com/office/powerpoint/2010/main" val="3832648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Different apps let you do this in different ways, but in general “Liking” something or watching it all the way to the end will show that you want more of something. Swiping away or giving a thumbs-down does the opposite.</a:t>
            </a:r>
          </a:p>
          <a:p>
            <a:endParaRPr lang="en-CA" dirty="0"/>
          </a:p>
          <a:p>
            <a:r>
              <a:rPr lang="en-CA" dirty="0"/>
              <a:t>Some apps, like TikTok, let you clear what they know about you and start fresh. Starting from there, it took me only about fifteen minutes to train it to show me nothing but cat videos.</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37</a:t>
            </a:fld>
            <a:endParaRPr lang="en-US"/>
          </a:p>
        </p:txBody>
      </p:sp>
    </p:spTree>
    <p:extLst>
      <p:ext uri="{BB962C8B-B14F-4D97-AF65-F5344CB8AC3E}">
        <p14:creationId xmlns:p14="http://schemas.microsoft.com/office/powerpoint/2010/main" val="4288143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dirty="0"/>
              <a:t>Here’s how you do that on three popular apps:</a:t>
            </a:r>
          </a:p>
          <a:p>
            <a:endParaRPr lang="en-CA" i="0" dirty="0"/>
          </a:p>
          <a:p>
            <a:pPr algn="l" rtl="0" fontAlgn="base"/>
            <a:r>
              <a:rPr lang="en-US" sz="1200" b="1" i="0" dirty="0">
                <a:effectLst/>
              </a:rPr>
              <a:t>TikTok</a:t>
            </a:r>
            <a:r>
              <a:rPr lang="en-US" sz="1200" b="0" i="0" dirty="0">
                <a:effectLst/>
              </a:rPr>
              <a:t> </a:t>
            </a:r>
            <a:endParaRPr lang="en-US" b="0" i="0" dirty="0">
              <a:effectLst/>
            </a:endParaRPr>
          </a:p>
          <a:p>
            <a:pPr algn="l" rtl="0" fontAlgn="base">
              <a:buFont typeface="Arial" panose="020B0604020202020204" pitchFamily="34" charset="0"/>
              <a:buChar char="•"/>
            </a:pPr>
            <a:r>
              <a:rPr lang="en-US" sz="1200" b="0" i="0" dirty="0">
                <a:effectLst/>
              </a:rPr>
              <a:t> Start by going to your Settings </a:t>
            </a:r>
          </a:p>
          <a:p>
            <a:pPr algn="l" rtl="0" fontAlgn="base">
              <a:buFont typeface="Arial" panose="020B0604020202020204" pitchFamily="34" charset="0"/>
              <a:buChar char="•"/>
            </a:pPr>
            <a:r>
              <a:rPr lang="en-US" sz="1200" b="0" i="0" dirty="0">
                <a:effectLst/>
              </a:rPr>
              <a:t> Click or tap Content Preferences </a:t>
            </a:r>
          </a:p>
          <a:p>
            <a:pPr algn="l" rtl="0" fontAlgn="base">
              <a:buFont typeface="Arial" panose="020B0604020202020204" pitchFamily="34" charset="0"/>
              <a:buChar char="•"/>
            </a:pPr>
            <a:r>
              <a:rPr lang="en-US" sz="1200" b="0" i="0" dirty="0">
                <a:effectLst/>
              </a:rPr>
              <a:t> Select Refresh Your For You Feed </a:t>
            </a:r>
          </a:p>
          <a:p>
            <a:pPr algn="l" rtl="0" fontAlgn="base">
              <a:buFont typeface="Arial" panose="020B0604020202020204" pitchFamily="34" charset="0"/>
              <a:buChar char="•"/>
            </a:pPr>
            <a:r>
              <a:rPr lang="en-US" sz="1200" b="0" i="0" dirty="0">
                <a:effectLst/>
              </a:rPr>
              <a:t> Click or tap Refresh. </a:t>
            </a:r>
          </a:p>
          <a:p>
            <a:pPr algn="l" rtl="0" fontAlgn="base">
              <a:buFont typeface="Arial" panose="020B0604020202020204" pitchFamily="34" charset="0"/>
              <a:buChar char="•"/>
            </a:pPr>
            <a:endParaRPr lang="en-US" sz="1200" b="0" i="0" dirty="0">
              <a:effectLst/>
            </a:endParaRPr>
          </a:p>
          <a:p>
            <a:pPr algn="l" rtl="0" fontAlgn="base"/>
            <a:r>
              <a:rPr lang="en-US" sz="1200" b="1" i="0" dirty="0">
                <a:effectLst/>
              </a:rPr>
              <a:t>Instagram</a:t>
            </a:r>
            <a:r>
              <a:rPr lang="en-US" sz="1200" b="0" i="0" dirty="0">
                <a:effectLst/>
              </a:rPr>
              <a:t> </a:t>
            </a:r>
            <a:endParaRPr lang="en-US" b="0" i="0" dirty="0">
              <a:effectLst/>
            </a:endParaRPr>
          </a:p>
          <a:p>
            <a:pPr algn="l" rtl="0" fontAlgn="base">
              <a:buFont typeface="Arial" panose="020B0604020202020204" pitchFamily="34" charset="0"/>
              <a:buChar char="•"/>
            </a:pPr>
            <a:r>
              <a:rPr lang="en-US" sz="1200" b="0" i="0" dirty="0">
                <a:effectLst/>
              </a:rPr>
              <a:t> Tap your profile icon (bottom right of the screen) </a:t>
            </a:r>
          </a:p>
          <a:p>
            <a:pPr algn="l" rtl="0" fontAlgn="base">
              <a:buFont typeface="Arial" panose="020B0604020202020204" pitchFamily="34" charset="0"/>
              <a:buChar char="•"/>
            </a:pPr>
            <a:r>
              <a:rPr lang="en-US" sz="1200" b="0" i="0" dirty="0">
                <a:effectLst/>
              </a:rPr>
              <a:t> Tap the menu icon (the three lines at the top right) </a:t>
            </a:r>
          </a:p>
          <a:p>
            <a:pPr algn="l" rtl="0" fontAlgn="base">
              <a:buFont typeface="Arial" panose="020B0604020202020204" pitchFamily="34" charset="0"/>
              <a:buChar char="•"/>
            </a:pPr>
            <a:r>
              <a:rPr lang="en-US" sz="1200" b="0" i="0" dirty="0">
                <a:effectLst/>
              </a:rPr>
              <a:t> Choose Content Preferences</a:t>
            </a:r>
          </a:p>
          <a:p>
            <a:pPr algn="l" rtl="0" fontAlgn="base">
              <a:buFont typeface="Arial" panose="020B0604020202020204" pitchFamily="34" charset="0"/>
              <a:buChar char="•"/>
            </a:pPr>
            <a:r>
              <a:rPr lang="en-US" sz="1200" b="0" i="0" dirty="0">
                <a:effectLst/>
              </a:rPr>
              <a:t> Select Reset Suggested Content</a:t>
            </a:r>
          </a:p>
          <a:p>
            <a:pPr algn="l" rtl="0" fontAlgn="base">
              <a:buFont typeface="Arial" panose="020B0604020202020204" pitchFamily="34" charset="0"/>
              <a:buChar char="•"/>
            </a:pPr>
            <a:r>
              <a:rPr lang="en-US" sz="1200" b="0" i="0" dirty="0">
                <a:effectLst/>
              </a:rPr>
              <a:t> Select Next, then Reset Suggested Content.</a:t>
            </a:r>
          </a:p>
          <a:p>
            <a:pPr algn="l" rtl="0" fontAlgn="base">
              <a:buFont typeface="Arial" panose="020B0604020202020204" pitchFamily="34" charset="0"/>
              <a:buNone/>
            </a:pPr>
            <a:endParaRPr lang="en-US" sz="1200" b="0" i="0" dirty="0">
              <a:effectLst/>
            </a:endParaRPr>
          </a:p>
          <a:p>
            <a:pPr algn="l" rtl="0" fontAlgn="base"/>
            <a:r>
              <a:rPr lang="en-US" sz="1200" b="1" i="0" dirty="0">
                <a:effectLst/>
              </a:rPr>
              <a:t>YouTube</a:t>
            </a:r>
            <a:r>
              <a:rPr lang="en-US" sz="1200" b="0" i="0" dirty="0">
                <a:effectLst/>
              </a:rPr>
              <a:t> </a:t>
            </a:r>
            <a:endParaRPr lang="en-US" b="0" i="0" dirty="0">
              <a:effectLst/>
            </a:endParaRPr>
          </a:p>
          <a:p>
            <a:pPr algn="l" rtl="0" fontAlgn="base">
              <a:buFont typeface="Arial" panose="020B0604020202020204" pitchFamily="34" charset="0"/>
              <a:buChar char="•"/>
            </a:pPr>
            <a:r>
              <a:rPr lang="en-US" sz="1200" b="0" i="0" dirty="0">
                <a:effectLst/>
              </a:rPr>
              <a:t> Go to </a:t>
            </a:r>
            <a:r>
              <a:rPr lang="en-US" sz="1200" b="0" i="0" u="sng" strike="noStrike" dirty="0">
                <a:solidFill>
                  <a:srgbClr val="467886"/>
                </a:solidFill>
                <a:effectLst/>
                <a:hlinkClick r:id="rId3"/>
              </a:rPr>
              <a:t>Myactivity.google.com</a:t>
            </a:r>
            <a:r>
              <a:rPr lang="en-US" sz="1200" b="0" i="0" dirty="0">
                <a:effectLst/>
              </a:rPr>
              <a:t> (you don’t need to include the capital letters, they’re just there for clarity)</a:t>
            </a:r>
          </a:p>
          <a:p>
            <a:pPr algn="l" rtl="0" fontAlgn="base">
              <a:buFont typeface="Arial" panose="020B0604020202020204" pitchFamily="34" charset="0"/>
              <a:buChar char="•"/>
            </a:pPr>
            <a:r>
              <a:rPr lang="en-US" sz="1200" b="0" i="0" dirty="0">
                <a:effectLst/>
              </a:rPr>
              <a:t> Click or tap Manage Your Watch History </a:t>
            </a:r>
          </a:p>
          <a:p>
            <a:pPr algn="l" rtl="0" fontAlgn="base">
              <a:buFont typeface="Arial" panose="020B0604020202020204" pitchFamily="34" charset="0"/>
              <a:buChar char="•"/>
            </a:pPr>
            <a:r>
              <a:rPr lang="en-US" sz="1200" b="0" i="0" dirty="0">
                <a:effectLst/>
              </a:rPr>
              <a:t> Select Delete Activity </a:t>
            </a:r>
          </a:p>
          <a:p>
            <a:pPr algn="l" rtl="0" fontAlgn="base">
              <a:buFont typeface="Arial" panose="020B0604020202020204" pitchFamily="34" charset="0"/>
              <a:buChar char="•"/>
            </a:pPr>
            <a:r>
              <a:rPr lang="en-US" sz="1200" b="0" i="0" dirty="0">
                <a:effectLst/>
              </a:rPr>
              <a:t> Choose All Time. </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38</a:t>
            </a:fld>
            <a:endParaRPr lang="en-US"/>
          </a:p>
        </p:txBody>
      </p:sp>
    </p:spTree>
    <p:extLst>
      <p:ext uri="{BB962C8B-B14F-4D97-AF65-F5344CB8AC3E}">
        <p14:creationId xmlns:p14="http://schemas.microsoft.com/office/powerpoint/2010/main" val="740638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ptos" panose="020B0004020202020204" pitchFamily="34" charset="0"/>
              </a:rPr>
              <a:t>Now you can start to consciously retrain your algorithm by sending the right signals. </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39</a:t>
            </a:fld>
            <a:endParaRPr lang="en-US"/>
          </a:p>
        </p:txBody>
      </p:sp>
    </p:spTree>
    <p:extLst>
      <p:ext uri="{BB962C8B-B14F-4D97-AF65-F5344CB8AC3E}">
        <p14:creationId xmlns:p14="http://schemas.microsoft.com/office/powerpoint/2010/main" val="4098845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 Dr. Michael Rich, founder of the Digital Wellness Lab and a pioneer in treating problematic media use, puts it, “</a:t>
            </a:r>
            <a:r>
              <a:rPr lang="en-US" dirty="0"/>
              <a:t>The label of addiction isn’t helpful when it skews our response and fails to provide the young person with the means of righting a pattern of media use that has gone awry… When addiction is invoked, not only is the young person’s strength of character questioned but the label can give them permission to plead helplessness and succumb to its draw.”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a:t>
            </a:fld>
            <a:endParaRPr lang="en-US"/>
          </a:p>
        </p:txBody>
      </p:sp>
    </p:spTree>
    <p:extLst>
      <p:ext uri="{BB962C8B-B14F-4D97-AF65-F5344CB8AC3E}">
        <p14:creationId xmlns:p14="http://schemas.microsoft.com/office/powerpoint/2010/main" val="1794452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dirty="0">
                <a:effectLst/>
              </a:rPr>
              <a:t>Here’s an experiment you can try after resetting your algorithm: try to get the app to only show you </a:t>
            </a:r>
            <a:r>
              <a:rPr lang="en-US" b="1" i="0" dirty="0">
                <a:effectLst/>
              </a:rPr>
              <a:t>one kind of content</a:t>
            </a:r>
            <a:r>
              <a:rPr lang="en-US" b="0" i="0" dirty="0">
                <a:effectLst/>
              </a:rPr>
              <a:t> – all cat videos, for example.  How long does it take? </a:t>
            </a:r>
          </a:p>
          <a:p>
            <a:pPr algn="l" rtl="0" fontAlgn="base">
              <a:buFont typeface="Arial" panose="020B0604020202020204" pitchFamily="34" charset="0"/>
              <a:buChar char="•"/>
            </a:pPr>
            <a:endParaRPr lang="en-US" b="0" i="0" dirty="0">
              <a:effectLst/>
            </a:endParaRPr>
          </a:p>
          <a:p>
            <a:pPr algn="l" rtl="0" fontAlgn="base">
              <a:buFont typeface="Arial" panose="020B0604020202020204" pitchFamily="34" charset="0"/>
              <a:buNone/>
            </a:pPr>
            <a:r>
              <a:rPr lang="en-US" b="0" i="0" dirty="0">
                <a:effectLst/>
              </a:rPr>
              <a:t>What works better – liking videos, watching them all to the end, or something else? </a:t>
            </a:r>
          </a:p>
          <a:p>
            <a:pPr algn="l" rtl="0" fontAlgn="base">
              <a:buFont typeface="Arial" panose="020B0604020202020204" pitchFamily="34" charset="0"/>
              <a:buNone/>
            </a:pPr>
            <a:endParaRPr lang="en-US" b="0" i="0" dirty="0">
              <a:effectLst/>
            </a:endParaRPr>
          </a:p>
          <a:p>
            <a:pPr algn="l" rtl="0" fontAlgn="base">
              <a:buFont typeface="Arial" panose="020B0604020202020204" pitchFamily="34" charset="0"/>
              <a:buNone/>
            </a:pPr>
            <a:r>
              <a:rPr lang="en-US" b="0" i="0" dirty="0">
                <a:effectLst/>
              </a:rPr>
              <a:t>If it gives you options for negative feedback, like “Not interested” or “Don’t recommend” buttons, test how well those work at weeding out the content you don’t want to see. </a:t>
            </a:r>
          </a:p>
          <a:p>
            <a:pPr algn="l" rtl="0" fontAlgn="base"/>
            <a:endParaRPr lang="en-US" b="0" i="0" dirty="0">
              <a:effectLst/>
            </a:endParaRPr>
          </a:p>
          <a:p>
            <a:pPr algn="l" rtl="0" fontAlgn="base"/>
            <a:r>
              <a:rPr lang="en-US" b="0" i="0" dirty="0">
                <a:effectLst/>
              </a:rPr>
              <a:t>Remember that building a positive digital experience is an ongoing process. By understanding how algorithms work and taking steps to train them effectively, you can curate a more positive online environment. </a:t>
            </a:r>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40</a:t>
            </a:fld>
            <a:endParaRPr lang="en-US"/>
          </a:p>
        </p:txBody>
      </p:sp>
    </p:spTree>
    <p:extLst>
      <p:ext uri="{BB962C8B-B14F-4D97-AF65-F5344CB8AC3E}">
        <p14:creationId xmlns:p14="http://schemas.microsoft.com/office/powerpoint/2010/main" val="2320276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want kids to understand that everyone is under the same pressures that they are to always be available and to present an ideal picture of themselves.</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41</a:t>
            </a:fld>
            <a:endParaRPr lang="en-US"/>
          </a:p>
        </p:txBody>
      </p:sp>
    </p:spTree>
    <p:extLst>
      <p:ext uri="{BB962C8B-B14F-4D97-AF65-F5344CB8AC3E}">
        <p14:creationId xmlns:p14="http://schemas.microsoft.com/office/powerpoint/2010/main" val="3257985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Because social media is an important part of how teens stay in touch with friends and family, and can be a valuable way of socializing, psychologist Dr. Tara Porter suggests having kids reflect on this question: “Are you using your phone to connect to people, or to compare to people?”</a:t>
            </a:r>
          </a:p>
          <a:p>
            <a:endParaRPr lang="en-CA" dirty="0"/>
          </a:p>
          <a:p>
            <a:r>
              <a:rPr lang="en-CA" dirty="0"/>
              <a:t>Recent research has shown that one reason kids find it hard to unplug – especially overnight – is that they worry about not being there when their friends need them, so make sure they’ve told their friends that their </a:t>
            </a:r>
            <a:r>
              <a:rPr lang="en-CA" i="1" dirty="0"/>
              <a:t>mean old parents </a:t>
            </a:r>
            <a:r>
              <a:rPr lang="en-CA" dirty="0"/>
              <a:t>won’t let them check their apps or notifications at night. (They may not thank you, but odds are good they’ll be secretly grateful for it.) </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43</a:t>
            </a:fld>
            <a:endParaRPr lang="en-US"/>
          </a:p>
        </p:txBody>
      </p:sp>
    </p:spTree>
    <p:extLst>
      <p:ext uri="{BB962C8B-B14F-4D97-AF65-F5344CB8AC3E}">
        <p14:creationId xmlns:p14="http://schemas.microsoft.com/office/powerpoint/2010/main" val="300547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00" dirty="0">
                <a:effectLst/>
                <a:latin typeface="Aptos" panose="020B0004020202020204" pitchFamily="34" charset="0"/>
                <a:ea typeface="Aptos" panose="020B0004020202020204" pitchFamily="34" charset="0"/>
                <a:cs typeface="Times New Roman" panose="02020603050405020304" pitchFamily="18" charset="0"/>
              </a:rPr>
              <a:t>Both good and bad habits are like muscles: they get stronger the more you practice them. The stronger they are, the harder they are to change.</a:t>
            </a:r>
          </a:p>
          <a:p>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200" kern="100" dirty="0">
                <a:effectLst/>
                <a:latin typeface="Aptos" panose="020B0004020202020204" pitchFamily="34" charset="0"/>
                <a:ea typeface="Aptos" panose="020B0004020202020204" pitchFamily="34" charset="0"/>
                <a:cs typeface="Times New Roman" panose="02020603050405020304" pitchFamily="18" charset="0"/>
              </a:rPr>
              <a:t>But just like building muscles, you can’t do too much all at once. Small, consistent changes work better than big ones, so it’s important to set realistic goals for ourselves, especially when we’re just getting started.</a:t>
            </a:r>
          </a:p>
          <a:p>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200" kern="100" dirty="0">
                <a:effectLst/>
                <a:latin typeface="Aptos" panose="020B0004020202020204" pitchFamily="34" charset="0"/>
                <a:ea typeface="Aptos" panose="020B0004020202020204" pitchFamily="34" charset="0"/>
                <a:cs typeface="Times New Roman" panose="02020603050405020304" pitchFamily="18" charset="0"/>
              </a:rPr>
              <a:t>It may also be better to put devices away completely in situations where we really don’t want to be distracted.</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44</a:t>
            </a:fld>
            <a:endParaRPr lang="en-US"/>
          </a:p>
        </p:txBody>
      </p:sp>
    </p:spTree>
    <p:extLst>
      <p:ext uri="{BB962C8B-B14F-4D97-AF65-F5344CB8AC3E}">
        <p14:creationId xmlns:p14="http://schemas.microsoft.com/office/powerpoint/2010/main" val="3765151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dirty="0">
                <a:effectLst/>
                <a:latin typeface="Aptos" panose="020B0004020202020204" pitchFamily="34" charset="0"/>
              </a:rPr>
              <a:t>This exercise, the “phone penny marathon,” is a good way of gauging your current habits.</a:t>
            </a:r>
          </a:p>
          <a:p>
            <a:pPr algn="l" rtl="0" fontAlgn="base">
              <a:buFont typeface="Arial" panose="020B0604020202020204" pitchFamily="34" charset="0"/>
              <a:buChar char="•"/>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Guess how often you check your phone every hour. </a:t>
            </a:r>
          </a:p>
          <a:p>
            <a:pPr algn="l" rtl="0" fontAlgn="base">
              <a:buFont typeface="Arial" panose="020B0604020202020204" pitchFamily="34" charset="0"/>
              <a:buNone/>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Fill one pocket with pennies or other small coins or objects. </a:t>
            </a:r>
          </a:p>
          <a:p>
            <a:pPr algn="l" rtl="0" fontAlgn="base">
              <a:buFont typeface="Arial" panose="020B0604020202020204" pitchFamily="34" charset="0"/>
              <a:buNone/>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Pick an hour of the day when you usually use your phone at least once, or set a timer for an hour. </a:t>
            </a:r>
          </a:p>
          <a:p>
            <a:pPr algn="l" rtl="0" fontAlgn="base">
              <a:buFont typeface="Arial" panose="020B0604020202020204" pitchFamily="34" charset="0"/>
              <a:buNone/>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Each time you unlock your phone, move one of the pennies to another pocket. </a:t>
            </a:r>
          </a:p>
          <a:p>
            <a:pPr algn="l" rtl="0" fontAlgn="base">
              <a:buFont typeface="Arial" panose="020B0604020202020204" pitchFamily="34" charset="0"/>
              <a:buNone/>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At the end of the hour, count the pennies in the second pocket to see how many times you unlocked your phone. </a:t>
            </a:r>
          </a:p>
          <a:p>
            <a:pPr algn="l" rtl="0" fontAlgn="base">
              <a:buFont typeface="Arial" panose="020B0604020202020204" pitchFamily="34" charset="0"/>
              <a:buChar char="•"/>
            </a:pPr>
            <a:endParaRPr lang="en-US" b="0" i="0" dirty="0">
              <a:effectLst/>
              <a:latin typeface="Aptos" panose="020B0004020202020204" pitchFamily="34" charset="0"/>
            </a:endParaRPr>
          </a:p>
          <a:p>
            <a:pPr algn="l" rtl="0" fontAlgn="base"/>
            <a:r>
              <a:rPr lang="en-US" b="0" i="0" dirty="0">
                <a:effectLst/>
                <a:latin typeface="Aptos" panose="020B0004020202020204" pitchFamily="34" charset="0"/>
              </a:rPr>
              <a:t>If you don't have any pennies or other small items you can use (or you don't have pockets), use this variation: </a:t>
            </a:r>
            <a:endParaRPr lang="en-US" b="0" i="0" dirty="0">
              <a:effectLst/>
            </a:endParaRPr>
          </a:p>
          <a:p>
            <a:pPr algn="l" rtl="0" fontAlgn="base">
              <a:buFont typeface="Arial" panose="020B0604020202020204" pitchFamily="34" charset="0"/>
              <a:buNone/>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Set your phone face-down in front of you. </a:t>
            </a:r>
          </a:p>
          <a:p>
            <a:pPr algn="l" rtl="0" fontAlgn="base">
              <a:buFont typeface="Arial" panose="020B0604020202020204" pitchFamily="34" charset="0"/>
              <a:buNone/>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Each time you unlock your phone, put it down a bit further away when you're done. </a:t>
            </a:r>
          </a:p>
          <a:p>
            <a:pPr algn="l" rtl="0" fontAlgn="base">
              <a:buFont typeface="Arial" panose="020B0604020202020204" pitchFamily="34" charset="0"/>
              <a:buChar char="•"/>
            </a:pPr>
            <a:endParaRPr lang="en-US" b="0" i="0" dirty="0">
              <a:effectLst/>
              <a:latin typeface="Aptos" panose="020B0004020202020204" pitchFamily="34" charset="0"/>
            </a:endParaRPr>
          </a:p>
          <a:p>
            <a:pPr algn="l" rtl="0" fontAlgn="base">
              <a:buFont typeface="Arial" panose="020B0604020202020204" pitchFamily="34" charset="0"/>
              <a:buNone/>
            </a:pPr>
            <a:r>
              <a:rPr lang="en-US" b="0" i="0" dirty="0">
                <a:effectLst/>
                <a:latin typeface="Aptos" panose="020B0004020202020204" pitchFamily="34" charset="0"/>
              </a:rPr>
              <a:t>How far away from you is the phone at the end of the hour? </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45</a:t>
            </a:fld>
            <a:endParaRPr lang="en-US"/>
          </a:p>
        </p:txBody>
      </p:sp>
    </p:spTree>
    <p:extLst>
      <p:ext uri="{BB962C8B-B14F-4D97-AF65-F5344CB8AC3E}">
        <p14:creationId xmlns:p14="http://schemas.microsoft.com/office/powerpoint/2010/main" val="1758493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of us, adults and kids, are dealing with these issues</a:t>
            </a:r>
            <a:r>
              <a:rPr lang="en-US" dirty="0"/>
              <a:t>, and we often underestimate how our tech habits affect the other people in our lives</a:t>
            </a:r>
            <a:r>
              <a:rPr lang="en-CA" dirty="0"/>
              <a:t>. </a:t>
            </a:r>
          </a:p>
          <a:p>
            <a:endParaRPr lang="en-CA" dirty="0"/>
          </a:p>
          <a:p>
            <a:r>
              <a:rPr lang="en-CA" dirty="0"/>
              <a:t>We need to commit and take steps to develop better habits, but we also need to have compassion for ourselves if we don’t get things right immediately. </a:t>
            </a:r>
            <a:r>
              <a:rPr lang="en-US" dirty="0"/>
              <a:t>Habits take time to build, especially when we’re trying to reverse bad habits, and feeling guilty actually reduces self-control in the future.</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46</a:t>
            </a:fld>
            <a:endParaRPr lang="en-US"/>
          </a:p>
        </p:txBody>
      </p:sp>
    </p:spTree>
    <p:extLst>
      <p:ext uri="{BB962C8B-B14F-4D97-AF65-F5344CB8AC3E}">
        <p14:creationId xmlns:p14="http://schemas.microsoft.com/office/powerpoint/2010/main" val="1501293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ptos" panose="020B0004020202020204" pitchFamily="34" charset="0"/>
              </a:rPr>
              <a:t>Finally, as adults in kids’ lives, we also need to make sure we're </a:t>
            </a:r>
            <a:r>
              <a:rPr lang="en-US" b="0" i="1" u="none" strike="noStrike" dirty="0">
                <a:solidFill>
                  <a:srgbClr val="000000"/>
                </a:solidFill>
                <a:effectLst/>
                <a:latin typeface="Aptos" panose="020B0004020202020204" pitchFamily="34" charset="0"/>
              </a:rPr>
              <a:t>modeling </a:t>
            </a:r>
            <a:r>
              <a:rPr lang="en-US" b="0" i="0" u="none" strike="noStrike" dirty="0">
                <a:solidFill>
                  <a:srgbClr val="000000"/>
                </a:solidFill>
                <a:effectLst/>
                <a:latin typeface="Aptos" panose="020B0004020202020204" pitchFamily="34" charset="0"/>
              </a:rPr>
              <a:t>good tech habits for our kids. What we do with devices sends a louder signal than anything we can say</a:t>
            </a:r>
            <a:r>
              <a:rPr lang="en-CA" b="0" i="0" u="none" strike="noStrike" dirty="0">
                <a:solidFill>
                  <a:srgbClr val="000000"/>
                </a:solidFill>
                <a:effectLst/>
                <a:latin typeface="Aptos" panose="020B0004020202020204" pitchFamily="34" charset="0"/>
              </a:rPr>
              <a:t>, so you can think about how these might help you manage your own phone use, too</a:t>
            </a:r>
            <a:r>
              <a:rPr lang="en-CA" b="0" i="0" u="none" strike="noStrike" dirty="0">
                <a:solidFill>
                  <a:srgbClr val="000000"/>
                </a:solidFill>
                <a:effectLst/>
                <a:latin typeface="Calibri" panose="020F0502020204030204" pitchFamily="34" charset="0"/>
              </a:rPr>
              <a:t>.</a:t>
            </a:r>
            <a:r>
              <a:rPr lang="en-US" b="0" i="0" dirty="0">
                <a:effectLst/>
                <a:latin typeface="Calibri" panose="020F0502020204030204" pitchFamily="34" charset="0"/>
              </a:rPr>
              <a:t>​</a:t>
            </a:r>
            <a:endParaRPr lang="en-US" b="0" i="0"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47</a:t>
            </a:fld>
            <a:endParaRPr lang="en-US"/>
          </a:p>
        </p:txBody>
      </p:sp>
    </p:spTree>
    <p:extLst>
      <p:ext uri="{BB962C8B-B14F-4D97-AF65-F5344CB8AC3E}">
        <p14:creationId xmlns:p14="http://schemas.microsoft.com/office/powerpoint/2010/main" val="1020009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You can start by choosing just one habit related to device use that you want to change. </a:t>
            </a:r>
          </a:p>
          <a:p>
            <a:pPr>
              <a:lnSpc>
                <a:spcPct val="107000"/>
              </a:lnSpc>
              <a:spcAft>
                <a:spcPts val="800"/>
              </a:spcAft>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It can be a habit that you don’t want, and want to interrupt, or it can be one that you want to build and make stronger. </a:t>
            </a:r>
          </a:p>
          <a:p>
            <a:pPr>
              <a:lnSpc>
                <a:spcPct val="107000"/>
              </a:lnSpc>
              <a:spcAft>
                <a:spcPts val="800"/>
              </a:spcAft>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Be as specific as possible about the habit and how you want to change it – instead of saying “I want to spend less time on Instagram,” for example, you might say “I want to spend a half an hour or less per day on Instagram.”</a:t>
            </a:r>
          </a:p>
          <a:p>
            <a:pPr>
              <a:lnSpc>
                <a:spcPct val="107000"/>
              </a:lnSpc>
              <a:spcAft>
                <a:spcPts val="800"/>
              </a:spcAft>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Think about what triggers or “cues” the habit, and what you can do to make it harder or easier.</a:t>
            </a:r>
          </a:p>
          <a:p>
            <a:pPr>
              <a:lnSpc>
                <a:spcPct val="107000"/>
              </a:lnSpc>
              <a:spcAft>
                <a:spcPts val="800"/>
              </a:spcAft>
            </a:pPr>
            <a:r>
              <a:rPr lang="en-CA" sz="1200" kern="100" dirty="0">
                <a:effectLst/>
                <a:latin typeface="Aptos" panose="020B0004020202020204" pitchFamily="34" charset="0"/>
                <a:ea typeface="Aptos" panose="020B0004020202020204" pitchFamily="34" charset="0"/>
                <a:cs typeface="Times New Roman" panose="02020603050405020304" pitchFamily="18" charset="0"/>
              </a:rPr>
              <a:t>Finally, ask how you’ll know if your habit is changing the way you want it to.</a:t>
            </a:r>
          </a:p>
          <a:p>
            <a:r>
              <a:rPr lang="en-CA" dirty="0"/>
              <a:t>What habit did you choose? How can you start to change it? How will you know if it’s working?</a:t>
            </a:r>
          </a:p>
          <a:p>
            <a:endParaRPr lang="en-CA" dirty="0"/>
          </a:p>
          <a:p>
            <a:r>
              <a:rPr lang="en-CA" i="1" dirty="0"/>
              <a:t>(If delivering remotely): </a:t>
            </a:r>
            <a:r>
              <a:rPr lang="en-CA" i="0" dirty="0"/>
              <a:t>You can put those into the chat if you like.</a:t>
            </a:r>
          </a:p>
          <a:p>
            <a:endParaRPr lang="en-CA" i="0" dirty="0"/>
          </a:p>
          <a:p>
            <a:r>
              <a:rPr lang="en-CA" i="0" dirty="0"/>
              <a:t>Now you can do the same exercise with your kids. Remember to pick a habit that </a:t>
            </a:r>
            <a:r>
              <a:rPr lang="en-CA" i="1" dirty="0"/>
              <a:t>they </a:t>
            </a:r>
            <a:r>
              <a:rPr lang="en-CA" i="0" dirty="0"/>
              <a:t>want to change – but as we’ve seen, </a:t>
            </a:r>
            <a:r>
              <a:rPr lang="en-CA" dirty="0"/>
              <a:t>half of kids feel they spend too much time on their phones.</a:t>
            </a:r>
            <a:endParaRPr lang="en-CA" i="1"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48</a:t>
            </a:fld>
            <a:endParaRPr lang="en-US"/>
          </a:p>
        </p:txBody>
      </p:sp>
    </p:spTree>
    <p:extLst>
      <p:ext uri="{BB962C8B-B14F-4D97-AF65-F5344CB8AC3E}">
        <p14:creationId xmlns:p14="http://schemas.microsoft.com/office/powerpoint/2010/main" val="53812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49</a:t>
            </a:fld>
            <a:endParaRPr lang="en-US"/>
          </a:p>
        </p:txBody>
      </p:sp>
    </p:spTree>
    <p:extLst>
      <p:ext uri="{BB962C8B-B14F-4D97-AF65-F5344CB8AC3E}">
        <p14:creationId xmlns:p14="http://schemas.microsoft.com/office/powerpoint/2010/main" val="3289281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Thinking in terms of addiction also suggests that the only solution is abstinence – which is unrealistic when we consider that students need to go online for schoolwork, and most will eventually use devices at work. Not only that, but as parents, we probably don’t want to take their phones away: in fact, two-thirds of kids say they were given their first phone not because they asked for it, but because their parents wanted to be able to keep in touch with them.</a:t>
            </a:r>
          </a:p>
          <a:p>
            <a:endParaRPr lang="en-CA" dirty="0"/>
          </a:p>
          <a:p>
            <a:r>
              <a:rPr lang="en-CA" dirty="0"/>
              <a:t>As well, unlike genuinely addictive substances, phones and social media also provide kids with lots of </a:t>
            </a:r>
            <a:r>
              <a:rPr lang="en-CA" i="1" dirty="0"/>
              <a:t>benefits,</a:t>
            </a:r>
            <a:r>
              <a:rPr lang="en-CA" i="0" dirty="0"/>
              <a:t> from social connection to education to self-expression – and research suggests that those youth who are most vulnerable to the harms also get the most benefit.</a:t>
            </a:r>
          </a:p>
          <a:p>
            <a:endParaRPr lang="en-CA" i="0" dirty="0"/>
          </a:p>
          <a:p>
            <a:r>
              <a:rPr lang="en-CA" i="0" dirty="0"/>
              <a:t>With the exception of the very youngest kids, therefore, our goal is not to reduce screen time as much as possible but to help them develop habits that will let them </a:t>
            </a:r>
            <a:r>
              <a:rPr lang="en-CA" i="1" dirty="0"/>
              <a:t>balance </a:t>
            </a:r>
            <a:r>
              <a:rPr lang="en-CA" i="0" dirty="0"/>
              <a:t>the harms and benefits.</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5</a:t>
            </a:fld>
            <a:endParaRPr lang="en-US"/>
          </a:p>
        </p:txBody>
      </p:sp>
    </p:spTree>
    <p:extLst>
      <p:ext uri="{BB962C8B-B14F-4D97-AF65-F5344CB8AC3E}">
        <p14:creationId xmlns:p14="http://schemas.microsoft.com/office/powerpoint/2010/main" val="2088541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kern="100" dirty="0">
                <a:effectLst/>
                <a:ea typeface="Aptos" panose="020B0004020202020204" pitchFamily="34" charset="0"/>
              </a:rPr>
              <a:t>What do we mean by “balance?“ Here are three key elements:</a:t>
            </a:r>
          </a:p>
          <a:p>
            <a:endParaRPr lang="en-CA" kern="100" dirty="0">
              <a:ea typeface="Aptos" panose="020B0004020202020204" pitchFamily="34" charset="0"/>
            </a:endParaRPr>
          </a:p>
          <a:p>
            <a:r>
              <a:rPr lang="en-CA" kern="100" dirty="0">
                <a:ea typeface="Aptos" panose="020B0004020202020204" pitchFamily="34" charset="0"/>
              </a:rPr>
              <a:t>First, balanced device use is </a:t>
            </a:r>
            <a:r>
              <a:rPr lang="en-CA" i="1" kern="100" dirty="0">
                <a:ea typeface="Aptos" panose="020B0004020202020204" pitchFamily="34" charset="0"/>
              </a:rPr>
              <a:t>m</a:t>
            </a:r>
            <a:r>
              <a:rPr lang="en-CA" i="1" kern="100" dirty="0">
                <a:effectLst/>
                <a:ea typeface="Aptos" panose="020B0004020202020204" pitchFamily="34" charset="0"/>
              </a:rPr>
              <a:t>anageable</a:t>
            </a:r>
            <a:r>
              <a:rPr lang="en-CA" kern="100" dirty="0">
                <a:effectLst/>
                <a:ea typeface="Aptos" panose="020B0004020202020204" pitchFamily="34" charset="0"/>
              </a:rPr>
              <a:t>: You feel in control of your device use, and it doesn’t get in the way of other things that you need or enjoy.</a:t>
            </a:r>
          </a:p>
          <a:p>
            <a:endParaRPr lang="en-CA" kern="100" dirty="0">
              <a:effectLst/>
              <a:ea typeface="Aptos" panose="020B0004020202020204" pitchFamily="34" charset="0"/>
            </a:endParaRPr>
          </a:p>
          <a:p>
            <a:r>
              <a:rPr lang="en-CA" kern="100" dirty="0">
                <a:effectLst/>
                <a:ea typeface="Aptos" panose="020B0004020202020204" pitchFamily="34" charset="0"/>
              </a:rPr>
              <a:t>Second, it’s </a:t>
            </a:r>
            <a:r>
              <a:rPr lang="en-CA" i="1" kern="100" dirty="0">
                <a:effectLst/>
                <a:ea typeface="Aptos" panose="020B0004020202020204" pitchFamily="34" charset="0"/>
              </a:rPr>
              <a:t>meaningful: </a:t>
            </a:r>
            <a:r>
              <a:rPr lang="en-CA" dirty="0">
                <a:effectLst/>
                <a:ea typeface="Aptos" panose="020B0004020202020204" pitchFamily="34" charset="0"/>
              </a:rPr>
              <a:t>The time you spent feels worthwhile to you</a:t>
            </a:r>
            <a:r>
              <a:rPr lang="en-CA" kern="100" dirty="0">
                <a:ea typeface="Aptos" panose="020B0004020202020204" pitchFamily="34" charset="0"/>
              </a:rPr>
              <a:t>. That could be things like </a:t>
            </a:r>
            <a:r>
              <a:rPr lang="en-CA" kern="100" dirty="0">
                <a:effectLst/>
                <a:ea typeface="Aptos" panose="020B0004020202020204" pitchFamily="34" charset="0"/>
              </a:rPr>
              <a:t>learning, creating, connecting with friends and family, but it could also be playing a game or watching a video that’s really engaging and satisfying.</a:t>
            </a:r>
          </a:p>
          <a:p>
            <a:endParaRPr lang="en-CA" kern="100" dirty="0">
              <a:effectLst/>
              <a:ea typeface="Aptos" panose="020B0004020202020204" pitchFamily="34" charset="0"/>
            </a:endParaRPr>
          </a:p>
          <a:p>
            <a:r>
              <a:rPr lang="en-CA" kern="100" dirty="0">
                <a:effectLst/>
                <a:ea typeface="Aptos" panose="020B0004020202020204" pitchFamily="34" charset="0"/>
              </a:rPr>
              <a:t>And finally, balanced device use is </a:t>
            </a:r>
            <a:r>
              <a:rPr lang="en-CA" i="1" kern="100" dirty="0">
                <a:effectLst/>
                <a:ea typeface="Aptos" panose="020B0004020202020204" pitchFamily="34" charset="0"/>
              </a:rPr>
              <a:t>mindful</a:t>
            </a:r>
            <a:r>
              <a:rPr lang="en-CA" kern="100" dirty="0">
                <a:effectLst/>
                <a:ea typeface="Aptos" panose="020B0004020202020204" pitchFamily="34" charset="0"/>
              </a:rPr>
              <a:t>: You make an intentional choice to do it, and w</a:t>
            </a:r>
            <a:r>
              <a:rPr lang="en-CA" kern="100" dirty="0">
                <a:ea typeface="Aptos" panose="020B0004020202020204" pitchFamily="34" charset="0"/>
              </a:rPr>
              <a:t>hen you’re doing it, y</a:t>
            </a:r>
            <a:r>
              <a:rPr lang="en-CA" kern="100" dirty="0">
                <a:effectLst/>
                <a:ea typeface="Aptos" panose="020B0004020202020204" pitchFamily="34" charset="0"/>
              </a:rPr>
              <a:t>ou’re present, not distracted or on “autopilot.”</a:t>
            </a: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6</a:t>
            </a:fld>
            <a:endParaRPr lang="en-US"/>
          </a:p>
        </p:txBody>
      </p:sp>
    </p:spTree>
    <p:extLst>
      <p:ext uri="{BB962C8B-B14F-4D97-AF65-F5344CB8AC3E}">
        <p14:creationId xmlns:p14="http://schemas.microsoft.com/office/powerpoint/2010/main" val="75904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buNone/>
            </a:pPr>
            <a:r>
              <a:rPr lang="en-US" dirty="0">
                <a:effectLst/>
                <a:ea typeface="Calibri" panose="020F0502020204030204" pitchFamily="34" charset="0"/>
                <a:cs typeface="Times New Roman" panose="02020603050405020304" pitchFamily="18" charset="0"/>
              </a:rPr>
              <a:t>Just as we defined balanced use as being manageable, meaningful, and mindful, there are three phenomena that contribute to unbalanced use.</a:t>
            </a:r>
          </a:p>
          <a:p>
            <a:pPr marL="0" marR="0" lvl="0" indent="0" algn="l" defTabSz="914400" rtl="0" eaLnBrk="1" fontAlgn="auto" latinLnBrk="0" hangingPunct="1">
              <a:lnSpc>
                <a:spcPct val="115000"/>
              </a:lnSpc>
              <a:buClrTx/>
              <a:buSzTx/>
              <a:buFontTx/>
              <a:buNone/>
              <a:tabLst/>
              <a:defRPr/>
            </a:pPr>
            <a:r>
              <a:rPr lang="en-US" dirty="0">
                <a:effectLst/>
                <a:ea typeface="Calibri" panose="020F0502020204030204" pitchFamily="34" charset="0"/>
                <a:cs typeface="Times New Roman" panose="02020603050405020304" pitchFamily="18" charset="0"/>
              </a:rPr>
              <a:t>First, </a:t>
            </a:r>
            <a:r>
              <a:rPr lang="en-US" i="1" dirty="0">
                <a:effectLst/>
                <a:ea typeface="Calibri" panose="020F0502020204030204" pitchFamily="34" charset="0"/>
                <a:cs typeface="Times New Roman" panose="02020603050405020304" pitchFamily="18" charset="0"/>
              </a:rPr>
              <a:t>displacement</a:t>
            </a:r>
            <a:r>
              <a:rPr lang="en-US" dirty="0">
                <a:effectLst/>
                <a:ea typeface="Calibri" panose="020F0502020204030204" pitchFamily="34" charset="0"/>
                <a:cs typeface="Times New Roman" panose="02020603050405020304" pitchFamily="18" charset="0"/>
              </a:rPr>
              <a:t> when it takes time away </a:t>
            </a:r>
            <a:r>
              <a:rPr lang="en-CA" i="0" dirty="0"/>
              <a:t>that would otherwise be spent with friends or family or doing important things like exercising or getting enough sleep. This</a:t>
            </a:r>
            <a:r>
              <a:rPr lang="en-US" dirty="0">
                <a:effectLst/>
                <a:ea typeface="Calibri" panose="020F0502020204030204" pitchFamily="34" charset="0"/>
                <a:cs typeface="Times New Roman" panose="02020603050405020304" pitchFamily="18" charset="0"/>
              </a:rPr>
              <a:t> makes it feel less manageable;</a:t>
            </a:r>
            <a:endParaRPr lang="en-CA" baseline="30000" dirty="0">
              <a:effectLst/>
              <a:ea typeface="Times New Roman" panose="02020603050405020304" pitchFamily="18" charset="0"/>
            </a:endParaRPr>
          </a:p>
          <a:p>
            <a:endParaRPr lang="en-CA" i="0" dirty="0"/>
          </a:p>
          <a:p>
            <a:r>
              <a:rPr lang="en-CA" i="0" dirty="0"/>
              <a:t>This is why it is important to keep screen time as close to zero as possible for kids under two, because they need as much of all of those things as possible.</a:t>
            </a:r>
          </a:p>
          <a:p>
            <a:endParaRPr lang="en-CA" i="0" dirty="0"/>
          </a:p>
          <a:p>
            <a:r>
              <a:rPr lang="en-CA" i="0" dirty="0"/>
              <a:t>For older kids, think about whether or not a screen activity is providing something that you don’t want</a:t>
            </a:r>
            <a:r>
              <a:rPr lang="en-CA" i="1" dirty="0"/>
              <a:t> displaced</a:t>
            </a:r>
            <a:r>
              <a:rPr lang="en-CA" i="0" dirty="0"/>
              <a:t>:</a:t>
            </a:r>
          </a:p>
          <a:p>
            <a:endParaRPr lang="en-CA" i="0" dirty="0"/>
          </a:p>
          <a:p>
            <a:r>
              <a:rPr lang="en-CA" i="0" dirty="0"/>
              <a:t>Is it helping them get exercise, like a dance game or Pokémon Go?</a:t>
            </a:r>
          </a:p>
          <a:p>
            <a:r>
              <a:rPr lang="en-CA" i="0" dirty="0"/>
              <a:t>Is it helping them learn something, whether that’s school-related, one of your child’s interests like history or dinosaurs, or something practical like cooking or playing guitar?</a:t>
            </a:r>
          </a:p>
          <a:p>
            <a:r>
              <a:rPr lang="en-CA" i="0" dirty="0"/>
              <a:t>Are they making or creating something, like writing a story or making a video game?</a:t>
            </a:r>
          </a:p>
          <a:p>
            <a:r>
              <a:rPr lang="en-CA" i="0" dirty="0"/>
              <a:t>And are they socializing in a meaningful way with friends or family members? Research has found that kids who mostly play video games alone are likely to become lonelier over time, while those who play with others become less so.</a:t>
            </a:r>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7</a:t>
            </a:fld>
            <a:endParaRPr lang="en-US"/>
          </a:p>
        </p:txBody>
      </p:sp>
    </p:spTree>
    <p:extLst>
      <p:ext uri="{BB962C8B-B14F-4D97-AF65-F5344CB8AC3E}">
        <p14:creationId xmlns:p14="http://schemas.microsoft.com/office/powerpoint/2010/main" val="1112127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that media use is most likely to displace is </a:t>
            </a:r>
            <a:r>
              <a:rPr lang="en-US" i="1" dirty="0"/>
              <a:t>sleep. </a:t>
            </a:r>
            <a:r>
              <a:rPr lang="en-US" dirty="0"/>
              <a:t>A significant number of teens use digital devices in their rooms after they’ve gone to bed and are often awakened by texts and notifications. This means both </a:t>
            </a:r>
            <a:r>
              <a:rPr lang="en-US" i="1" dirty="0"/>
              <a:t>less </a:t>
            </a:r>
            <a:r>
              <a:rPr lang="en-US" dirty="0"/>
              <a:t>sleep and </a:t>
            </a:r>
            <a:r>
              <a:rPr lang="en-US" i="1" dirty="0"/>
              <a:t>worse </a:t>
            </a:r>
            <a:r>
              <a:rPr lang="en-US" dirty="0"/>
              <a:t>sleep, both of which can have negative consequences on general mental wellness and brain development. </a:t>
            </a:r>
          </a:p>
          <a:p>
            <a:endParaRPr lang="en-US" dirty="0"/>
          </a:p>
          <a:p>
            <a:r>
              <a:rPr lang="en-US" dirty="0"/>
              <a:t>Unfortunately, almost half of Canadian children frequently use a screen device after they’ve gone to bed most nights; along with its impact on sleep, keeping a phone in the bedroom is associated with a higher likelihood of experiencing, witnessing and engaging in online meanness and cruelty and of seeing racist or sexist content online. </a:t>
            </a:r>
          </a:p>
          <a:p>
            <a:endParaRPr lang="en-US" dirty="0"/>
          </a:p>
          <a:p>
            <a:r>
              <a:rPr lang="en-US" dirty="0"/>
              <a:t>Going to sleep isn’t a single step: we start out awake, begin our bedtime routine, lie down and close our eyes, and finally fall asleep. As we pass through each of these, if we have screen devices with us each step is a chance to fall into the enticing  “rabbit hole” and delay sleep.</a:t>
            </a:r>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8</a:t>
            </a:fld>
            <a:endParaRPr lang="en-US"/>
          </a:p>
        </p:txBody>
      </p:sp>
    </p:spTree>
    <p:extLst>
      <p:ext uri="{BB962C8B-B14F-4D97-AF65-F5344CB8AC3E}">
        <p14:creationId xmlns:p14="http://schemas.microsoft.com/office/powerpoint/2010/main" val="74708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cs typeface="Times New Roman" panose="02020603050405020304" pitchFamily="18" charset="0"/>
              </a:rPr>
              <a:t>The second risk of unbalanced use is interference. That’s when our tech use makes us less present for other activities, which makes it less meaningful.  For e example, </a:t>
            </a:r>
            <a:r>
              <a:rPr lang="en-US" kern="100" dirty="0">
                <a:effectLst/>
                <a:latin typeface="Aptos" panose="020B0004020202020204" pitchFamily="34" charset="0"/>
                <a:ea typeface="Aptos" panose="020B0004020202020204" pitchFamily="34" charset="0"/>
                <a:cs typeface="Times New Roman" panose="02020603050405020304" pitchFamily="18" charset="0"/>
              </a:rPr>
              <a:t>If you are invited to watch a movie with your friends, but scroll on your phone and lose track of what is happening in the movie, you won’t get much enjoyment from the movie and can't discuss it with your friends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30000" dirty="0">
              <a:effectLst/>
              <a:ea typeface="Times New Roman" panose="02020603050405020304" pitchFamily="18" charset="0"/>
            </a:endParaRPr>
          </a:p>
          <a:p>
            <a:endParaRPr lang="en-CA" dirty="0"/>
          </a:p>
          <a:p>
            <a:endParaRPr lang="en-US" dirty="0"/>
          </a:p>
        </p:txBody>
      </p:sp>
      <p:sp>
        <p:nvSpPr>
          <p:cNvPr id="4" name="Slide Number Placeholder 3"/>
          <p:cNvSpPr>
            <a:spLocks noGrp="1"/>
          </p:cNvSpPr>
          <p:nvPr>
            <p:ph type="sldNum" sz="quarter" idx="5"/>
          </p:nvPr>
        </p:nvSpPr>
        <p:spPr/>
        <p:txBody>
          <a:bodyPr/>
          <a:lstStyle/>
          <a:p>
            <a:fld id="{9F6FD9A3-E1C9-47CB-9A1B-E9932A459BF4}" type="slidenum">
              <a:rPr lang="en-US" smtClean="0"/>
              <a:t>9</a:t>
            </a:fld>
            <a:endParaRPr lang="en-US"/>
          </a:p>
        </p:txBody>
      </p:sp>
    </p:spTree>
    <p:extLst>
      <p:ext uri="{BB962C8B-B14F-4D97-AF65-F5344CB8AC3E}">
        <p14:creationId xmlns:p14="http://schemas.microsoft.com/office/powerpoint/2010/main" val="136629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8619" y="1478737"/>
            <a:ext cx="2976879" cy="142684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4276"/>
            <a:ext cx="12801600" cy="2573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12700">
              <a:lnSpc>
                <a:spcPts val="1810"/>
              </a:lnSpc>
            </a:pPr>
            <a:r>
              <a:rPr dirty="0"/>
              <a:t>©MediaSmarts</a:t>
            </a:r>
            <a:r>
              <a:rPr spc="-50" dirty="0"/>
              <a:t> </a:t>
            </a:r>
            <a:r>
              <a:rPr spc="-20"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12700">
              <a:lnSpc>
                <a:spcPts val="1810"/>
              </a:lnSpc>
            </a:pPr>
            <a:r>
              <a:rPr dirty="0"/>
              <a:t>©MediaSmarts</a:t>
            </a:r>
            <a:r>
              <a:rPr spc="-50" dirty="0"/>
              <a:t> </a:t>
            </a:r>
            <a:r>
              <a:rPr spc="-20"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Rectangle 6">
            <a:extLst>
              <a:ext uri="{FF2B5EF4-FFF2-40B4-BE49-F238E27FC236}">
                <a16:creationId xmlns:a16="http://schemas.microsoft.com/office/drawing/2014/main" id="{2DDCE3F1-1CDC-88A5-7A78-2B94AF516044}"/>
              </a:ext>
              <a:ext uri="{C183D7F6-B498-43B3-948B-1728B52AA6E4}">
                <adec:decorative xmlns:adec="http://schemas.microsoft.com/office/drawing/2017/decorative" val="1"/>
              </a:ext>
            </a:extLst>
          </p:cNvPr>
          <p:cNvSpPr/>
          <p:nvPr userDrawn="1"/>
        </p:nvSpPr>
        <p:spPr>
          <a:xfrm>
            <a:off x="0" y="9566275"/>
            <a:ext cx="2307336" cy="722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12700">
              <a:lnSpc>
                <a:spcPts val="1810"/>
              </a:lnSpc>
            </a:pPr>
            <a:r>
              <a:rPr dirty="0"/>
              <a:t>©MediaSmarts</a:t>
            </a:r>
            <a:r>
              <a:rPr spc="-50" dirty="0"/>
              <a:t> </a:t>
            </a:r>
            <a:r>
              <a:rPr spc="-20"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0045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7470"/>
            <a:ext cx="7955280" cy="679361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7470"/>
            <a:ext cx="7955280" cy="679361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12700">
              <a:lnSpc>
                <a:spcPts val="1810"/>
              </a:lnSpc>
            </a:pPr>
            <a:r>
              <a:rPr dirty="0"/>
              <a:t>©MediaSmarts</a:t>
            </a:r>
            <a:r>
              <a:rPr spc="-50" dirty="0"/>
              <a:t> </a:t>
            </a:r>
            <a:r>
              <a:rPr spc="-20" dirty="0"/>
              <a:t>2025</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12700">
              <a:lnSpc>
                <a:spcPts val="1810"/>
              </a:lnSpc>
            </a:pPr>
            <a:r>
              <a:rPr dirty="0"/>
              <a:t>©MediaSmarts</a:t>
            </a:r>
            <a:r>
              <a:rPr spc="-50" dirty="0"/>
              <a:t> </a:t>
            </a:r>
            <a:r>
              <a:rPr spc="-20" dirty="0"/>
              <a:t>2025</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Title 13">
            <a:extLst>
              <a:ext uri="{FF2B5EF4-FFF2-40B4-BE49-F238E27FC236}">
                <a16:creationId xmlns:a16="http://schemas.microsoft.com/office/drawing/2014/main" id="{43CC233B-AFCE-030B-0E98-7326F2D617EC}"/>
              </a:ext>
            </a:extLst>
          </p:cNvPr>
          <p:cNvSpPr>
            <a:spLocks noGrp="1"/>
          </p:cNvSpPr>
          <p:nvPr>
            <p:ph type="title"/>
          </p:nvPr>
        </p:nvSpPr>
        <p:spPr/>
        <p:txBody>
          <a:bodyPr/>
          <a:lstStyle/>
          <a:p>
            <a:r>
              <a:rPr lang="en-US"/>
              <a:t>Click to edit Master title style</a:t>
            </a:r>
          </a:p>
        </p:txBody>
      </p:sp>
      <p:sp>
        <p:nvSpPr>
          <p:cNvPr id="16" name="Content Placeholder 15">
            <a:extLst>
              <a:ext uri="{FF2B5EF4-FFF2-40B4-BE49-F238E27FC236}">
                <a16:creationId xmlns:a16="http://schemas.microsoft.com/office/drawing/2014/main" id="{46E058CC-2C23-F43C-1D7C-1E607E4DA6B5}"/>
              </a:ext>
            </a:extLst>
          </p:cNvPr>
          <p:cNvSpPr>
            <a:spLocks noGrp="1"/>
          </p:cNvSpPr>
          <p:nvPr>
            <p:ph sz="quarter" idx="10"/>
          </p:nvPr>
        </p:nvSpPr>
        <p:spPr>
          <a:xfrm>
            <a:off x="1066800" y="2860675"/>
            <a:ext cx="16459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3BCA92A7-DD86-624D-49A9-2AB53944C27A}"/>
              </a:ext>
            </a:extLst>
          </p:cNvPr>
          <p:cNvSpPr>
            <a:spLocks noGrp="1"/>
          </p:cNvSpPr>
          <p:nvPr>
            <p:ph sz="quarter" idx="11"/>
          </p:nvPr>
        </p:nvSpPr>
        <p:spPr>
          <a:xfrm>
            <a:off x="914400" y="5146675"/>
            <a:ext cx="16764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85E865CC-A910-A763-791E-1160E78A495D}"/>
              </a:ext>
            </a:extLst>
          </p:cNvPr>
          <p:cNvSpPr>
            <a:spLocks noGrp="1"/>
          </p:cNvSpPr>
          <p:nvPr>
            <p:ph sz="quarter" idx="12"/>
          </p:nvPr>
        </p:nvSpPr>
        <p:spPr>
          <a:xfrm>
            <a:off x="1066800" y="7661275"/>
            <a:ext cx="153924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Title 13">
            <a:extLst>
              <a:ext uri="{FF2B5EF4-FFF2-40B4-BE49-F238E27FC236}">
                <a16:creationId xmlns:a16="http://schemas.microsoft.com/office/drawing/2014/main" id="{43CC233B-AFCE-030B-0E98-7326F2D617EC}"/>
              </a:ext>
            </a:extLst>
          </p:cNvPr>
          <p:cNvSpPr>
            <a:spLocks noGrp="1"/>
          </p:cNvSpPr>
          <p:nvPr>
            <p:ph type="title"/>
          </p:nvPr>
        </p:nvSpPr>
        <p:spPr/>
        <p:txBody>
          <a:bodyPr/>
          <a:lstStyle/>
          <a:p>
            <a:r>
              <a:rPr lang="en-US"/>
              <a:t>Click to edit Master title style</a:t>
            </a:r>
          </a:p>
        </p:txBody>
      </p:sp>
      <p:sp>
        <p:nvSpPr>
          <p:cNvPr id="16" name="Content Placeholder 15">
            <a:extLst>
              <a:ext uri="{FF2B5EF4-FFF2-40B4-BE49-F238E27FC236}">
                <a16:creationId xmlns:a16="http://schemas.microsoft.com/office/drawing/2014/main" id="{46E058CC-2C23-F43C-1D7C-1E607E4DA6B5}"/>
              </a:ext>
            </a:extLst>
          </p:cNvPr>
          <p:cNvSpPr>
            <a:spLocks noGrp="1"/>
          </p:cNvSpPr>
          <p:nvPr>
            <p:ph sz="quarter" idx="10"/>
          </p:nvPr>
        </p:nvSpPr>
        <p:spPr>
          <a:xfrm>
            <a:off x="1066800" y="2860675"/>
            <a:ext cx="16459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3BCA92A7-DD86-624D-49A9-2AB53944C27A}"/>
              </a:ext>
            </a:extLst>
          </p:cNvPr>
          <p:cNvSpPr>
            <a:spLocks noGrp="1"/>
          </p:cNvSpPr>
          <p:nvPr>
            <p:ph sz="quarter" idx="11"/>
          </p:nvPr>
        </p:nvSpPr>
        <p:spPr>
          <a:xfrm>
            <a:off x="914400" y="5146675"/>
            <a:ext cx="16764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85E865CC-A910-A763-791E-1160E78A495D}"/>
              </a:ext>
            </a:extLst>
          </p:cNvPr>
          <p:cNvSpPr>
            <a:spLocks noGrp="1"/>
          </p:cNvSpPr>
          <p:nvPr>
            <p:ph sz="quarter" idx="12"/>
          </p:nvPr>
        </p:nvSpPr>
        <p:spPr>
          <a:xfrm>
            <a:off x="1066800" y="7661275"/>
            <a:ext cx="153924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E191F61-2F87-A182-D07F-D2F9DB54FF48}"/>
              </a:ext>
              <a:ext uri="{C183D7F6-B498-43B3-948B-1728B52AA6E4}">
                <adec:decorative xmlns:adec="http://schemas.microsoft.com/office/drawing/2017/decorative" val="1"/>
              </a:ext>
            </a:extLst>
          </p:cNvPr>
          <p:cNvSpPr/>
          <p:nvPr userDrawn="1"/>
        </p:nvSpPr>
        <p:spPr>
          <a:xfrm>
            <a:off x="0" y="9566275"/>
            <a:ext cx="3200400" cy="722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925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Title 13">
            <a:extLst>
              <a:ext uri="{FF2B5EF4-FFF2-40B4-BE49-F238E27FC236}">
                <a16:creationId xmlns:a16="http://schemas.microsoft.com/office/drawing/2014/main" id="{43CC233B-AFCE-030B-0E98-7326F2D617EC}"/>
              </a:ext>
            </a:extLst>
          </p:cNvPr>
          <p:cNvSpPr>
            <a:spLocks noGrp="1"/>
          </p:cNvSpPr>
          <p:nvPr>
            <p:ph type="title"/>
          </p:nvPr>
        </p:nvSpPr>
        <p:spPr>
          <a:xfrm>
            <a:off x="914400" y="411734"/>
            <a:ext cx="16459200" cy="1077341"/>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8FE0998A-5220-75CE-4C32-ABC4966DD22F}"/>
              </a:ext>
            </a:extLst>
          </p:cNvPr>
          <p:cNvSpPr>
            <a:spLocks noGrp="1"/>
          </p:cNvSpPr>
          <p:nvPr>
            <p:ph sz="quarter" idx="10"/>
          </p:nvPr>
        </p:nvSpPr>
        <p:spPr>
          <a:xfrm>
            <a:off x="914400" y="2479675"/>
            <a:ext cx="3200400" cy="276999"/>
          </a:xfrm>
        </p:spPr>
        <p:txBody>
          <a:bodyPr/>
          <a:lstStyle/>
          <a:p>
            <a:pPr lvl="0"/>
            <a:endParaRPr lang="en-US" dirty="0"/>
          </a:p>
        </p:txBody>
      </p:sp>
      <p:sp>
        <p:nvSpPr>
          <p:cNvPr id="7" name="Content Placeholder 6">
            <a:extLst>
              <a:ext uri="{FF2B5EF4-FFF2-40B4-BE49-F238E27FC236}">
                <a16:creationId xmlns:a16="http://schemas.microsoft.com/office/drawing/2014/main" id="{501A7A7B-D30A-1AD3-0DDE-09292829ABC5}"/>
              </a:ext>
            </a:extLst>
          </p:cNvPr>
          <p:cNvSpPr>
            <a:spLocks noGrp="1"/>
          </p:cNvSpPr>
          <p:nvPr>
            <p:ph sz="quarter" idx="11"/>
          </p:nvPr>
        </p:nvSpPr>
        <p:spPr>
          <a:xfrm>
            <a:off x="914400" y="3165475"/>
            <a:ext cx="3200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B73F986-46D6-FDE0-23B5-93F2A8FCF62A}"/>
              </a:ext>
            </a:extLst>
          </p:cNvPr>
          <p:cNvSpPr>
            <a:spLocks noGrp="1"/>
          </p:cNvSpPr>
          <p:nvPr>
            <p:ph sz="quarter" idx="12"/>
          </p:nvPr>
        </p:nvSpPr>
        <p:spPr>
          <a:xfrm>
            <a:off x="4495800" y="2479675"/>
            <a:ext cx="3200400" cy="276999"/>
          </a:xfrm>
        </p:spPr>
        <p:txBody>
          <a:bodyPr/>
          <a:lstStyle/>
          <a:p>
            <a:pPr lvl="0"/>
            <a:endParaRPr lang="en-US" dirty="0"/>
          </a:p>
        </p:txBody>
      </p:sp>
      <p:sp>
        <p:nvSpPr>
          <p:cNvPr id="11" name="Content Placeholder 10">
            <a:extLst>
              <a:ext uri="{FF2B5EF4-FFF2-40B4-BE49-F238E27FC236}">
                <a16:creationId xmlns:a16="http://schemas.microsoft.com/office/drawing/2014/main" id="{F1D9D974-213E-FA8F-68E3-E76D34872AA7}"/>
              </a:ext>
            </a:extLst>
          </p:cNvPr>
          <p:cNvSpPr>
            <a:spLocks noGrp="1"/>
          </p:cNvSpPr>
          <p:nvPr>
            <p:ph sz="quarter" idx="13"/>
          </p:nvPr>
        </p:nvSpPr>
        <p:spPr>
          <a:xfrm>
            <a:off x="4495800" y="3165475"/>
            <a:ext cx="3352800" cy="276999"/>
          </a:xfrm>
        </p:spPr>
        <p:txBody>
          <a:bodyPr/>
          <a:lstStyle/>
          <a:p>
            <a:pPr lvl="0"/>
            <a:endParaRPr lang="en-US" dirty="0"/>
          </a:p>
        </p:txBody>
      </p:sp>
      <p:sp>
        <p:nvSpPr>
          <p:cNvPr id="13" name="Content Placeholder 12">
            <a:extLst>
              <a:ext uri="{FF2B5EF4-FFF2-40B4-BE49-F238E27FC236}">
                <a16:creationId xmlns:a16="http://schemas.microsoft.com/office/drawing/2014/main" id="{883B354E-4E4F-2A0C-CEBA-817030A0FAF2}"/>
              </a:ext>
            </a:extLst>
          </p:cNvPr>
          <p:cNvSpPr>
            <a:spLocks noGrp="1"/>
          </p:cNvSpPr>
          <p:nvPr>
            <p:ph sz="quarter" idx="14"/>
          </p:nvPr>
        </p:nvSpPr>
        <p:spPr>
          <a:xfrm>
            <a:off x="8382000" y="2479675"/>
            <a:ext cx="3200400" cy="276999"/>
          </a:xfrm>
        </p:spPr>
        <p:txBody>
          <a:bodyPr/>
          <a:lstStyle/>
          <a:p>
            <a:pPr lvl="0"/>
            <a:endParaRPr lang="en-US" dirty="0"/>
          </a:p>
        </p:txBody>
      </p:sp>
      <p:sp>
        <p:nvSpPr>
          <p:cNvPr id="17" name="Content Placeholder 16">
            <a:extLst>
              <a:ext uri="{FF2B5EF4-FFF2-40B4-BE49-F238E27FC236}">
                <a16:creationId xmlns:a16="http://schemas.microsoft.com/office/drawing/2014/main" id="{DB063E2F-D9F1-6575-768D-1F75D5EA9796}"/>
              </a:ext>
            </a:extLst>
          </p:cNvPr>
          <p:cNvSpPr>
            <a:spLocks noGrp="1"/>
          </p:cNvSpPr>
          <p:nvPr>
            <p:ph sz="quarter" idx="15"/>
          </p:nvPr>
        </p:nvSpPr>
        <p:spPr>
          <a:xfrm>
            <a:off x="8153400" y="3165475"/>
            <a:ext cx="32004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4DE634D7-2997-D291-FDA8-C977D5B6E33B}"/>
              </a:ext>
            </a:extLst>
          </p:cNvPr>
          <p:cNvSpPr>
            <a:spLocks noGrp="1"/>
          </p:cNvSpPr>
          <p:nvPr>
            <p:ph sz="quarter" idx="16"/>
          </p:nvPr>
        </p:nvSpPr>
        <p:spPr>
          <a:xfrm>
            <a:off x="11811000" y="2479675"/>
            <a:ext cx="2362200" cy="276999"/>
          </a:xfrm>
        </p:spPr>
        <p:txBody>
          <a:bodyPr/>
          <a:lstStyle/>
          <a:p>
            <a:pPr lvl="0"/>
            <a:endParaRPr lang="en-US" dirty="0"/>
          </a:p>
        </p:txBody>
      </p:sp>
      <p:sp>
        <p:nvSpPr>
          <p:cNvPr id="23" name="Content Placeholder 22">
            <a:extLst>
              <a:ext uri="{FF2B5EF4-FFF2-40B4-BE49-F238E27FC236}">
                <a16:creationId xmlns:a16="http://schemas.microsoft.com/office/drawing/2014/main" id="{3540B925-465E-E571-9BA1-7D5FC923B0D4}"/>
              </a:ext>
            </a:extLst>
          </p:cNvPr>
          <p:cNvSpPr>
            <a:spLocks noGrp="1"/>
          </p:cNvSpPr>
          <p:nvPr>
            <p:ph sz="quarter" idx="17"/>
          </p:nvPr>
        </p:nvSpPr>
        <p:spPr>
          <a:xfrm>
            <a:off x="11811000" y="3165475"/>
            <a:ext cx="2362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3C4B6C8F-5839-4916-87D6-33171374AC7A}"/>
              </a:ext>
            </a:extLst>
          </p:cNvPr>
          <p:cNvSpPr>
            <a:spLocks noGrp="1"/>
          </p:cNvSpPr>
          <p:nvPr>
            <p:ph sz="quarter" idx="18"/>
          </p:nvPr>
        </p:nvSpPr>
        <p:spPr>
          <a:xfrm>
            <a:off x="14554200" y="2327276"/>
            <a:ext cx="2819400" cy="276999"/>
          </a:xfrm>
        </p:spPr>
        <p:txBody>
          <a:bodyPr/>
          <a:lstStyle/>
          <a:p>
            <a:pPr lvl="0"/>
            <a:endParaRPr lang="en-US" dirty="0"/>
          </a:p>
        </p:txBody>
      </p:sp>
      <p:sp>
        <p:nvSpPr>
          <p:cNvPr id="27" name="Content Placeholder 26">
            <a:extLst>
              <a:ext uri="{FF2B5EF4-FFF2-40B4-BE49-F238E27FC236}">
                <a16:creationId xmlns:a16="http://schemas.microsoft.com/office/drawing/2014/main" id="{7C9F5E8E-A7E8-A726-F2CF-0C3D836B13FB}"/>
              </a:ext>
            </a:extLst>
          </p:cNvPr>
          <p:cNvSpPr>
            <a:spLocks noGrp="1"/>
          </p:cNvSpPr>
          <p:nvPr>
            <p:ph sz="quarter" idx="19"/>
          </p:nvPr>
        </p:nvSpPr>
        <p:spPr>
          <a:xfrm>
            <a:off x="14401800" y="3165475"/>
            <a:ext cx="29718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486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60183871-CE6C-2322-75B2-99DF0E1BB1CC}"/>
              </a:ext>
            </a:extLst>
          </p:cNvPr>
          <p:cNvPicPr/>
          <p:nvPr userDrawn="1"/>
        </p:nvPicPr>
        <p:blipFill>
          <a:blip r:embed="rId2" cstate="print"/>
          <a:stretch>
            <a:fillRect/>
          </a:stretch>
        </p:blipFill>
        <p:spPr>
          <a:xfrm>
            <a:off x="0" y="0"/>
            <a:ext cx="18288000" cy="10288461"/>
          </a:xfrm>
          <a:prstGeom prst="rect">
            <a:avLst/>
          </a:prstGeom>
        </p:spPr>
      </p:pic>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Title 13">
            <a:extLst>
              <a:ext uri="{FF2B5EF4-FFF2-40B4-BE49-F238E27FC236}">
                <a16:creationId xmlns:a16="http://schemas.microsoft.com/office/drawing/2014/main" id="{43CC233B-AFCE-030B-0E98-7326F2D617EC}"/>
              </a:ext>
            </a:extLst>
          </p:cNvPr>
          <p:cNvSpPr>
            <a:spLocks noGrp="1"/>
          </p:cNvSpPr>
          <p:nvPr>
            <p:ph type="title"/>
          </p:nvPr>
        </p:nvSpPr>
        <p:spPr/>
        <p:txBody>
          <a:bodyPr/>
          <a:lstStyle/>
          <a:p>
            <a:r>
              <a:rPr lang="en-US"/>
              <a:t>Click to edit Master title style</a:t>
            </a:r>
          </a:p>
        </p:txBody>
      </p:sp>
      <p:sp>
        <p:nvSpPr>
          <p:cNvPr id="16" name="Content Placeholder 15">
            <a:extLst>
              <a:ext uri="{FF2B5EF4-FFF2-40B4-BE49-F238E27FC236}">
                <a16:creationId xmlns:a16="http://schemas.microsoft.com/office/drawing/2014/main" id="{46E058CC-2C23-F43C-1D7C-1E607E4DA6B5}"/>
              </a:ext>
            </a:extLst>
          </p:cNvPr>
          <p:cNvSpPr>
            <a:spLocks noGrp="1"/>
          </p:cNvSpPr>
          <p:nvPr>
            <p:ph sz="quarter" idx="10"/>
          </p:nvPr>
        </p:nvSpPr>
        <p:spPr>
          <a:xfrm>
            <a:off x="1066800" y="2860675"/>
            <a:ext cx="16459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3BCA92A7-DD86-624D-49A9-2AB53944C27A}"/>
              </a:ext>
            </a:extLst>
          </p:cNvPr>
          <p:cNvSpPr>
            <a:spLocks noGrp="1"/>
          </p:cNvSpPr>
          <p:nvPr>
            <p:ph sz="quarter" idx="11"/>
          </p:nvPr>
        </p:nvSpPr>
        <p:spPr>
          <a:xfrm>
            <a:off x="914400" y="5146675"/>
            <a:ext cx="16764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85E865CC-A910-A763-791E-1160E78A495D}"/>
              </a:ext>
            </a:extLst>
          </p:cNvPr>
          <p:cNvSpPr>
            <a:spLocks noGrp="1"/>
          </p:cNvSpPr>
          <p:nvPr>
            <p:ph sz="quarter" idx="12"/>
          </p:nvPr>
        </p:nvSpPr>
        <p:spPr>
          <a:xfrm>
            <a:off x="1066800" y="7661275"/>
            <a:ext cx="153924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138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734"/>
            <a:ext cx="16459200" cy="164693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7470"/>
            <a:ext cx="16459200" cy="679361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86004" y="9908387"/>
            <a:ext cx="2307336" cy="257352"/>
          </a:xfrm>
          <a:prstGeom prst="rect">
            <a:avLst/>
          </a:prstGeom>
        </p:spPr>
        <p:txBody>
          <a:bodyPr wrap="square" lIns="0" tIns="0" rIns="0" bIns="0">
            <a:spAutoFit/>
          </a:bodyPr>
          <a:lstStyle>
            <a:lvl1pPr>
              <a:defRPr sz="1800" b="0" i="0">
                <a:solidFill>
                  <a:srgbClr val="767676"/>
                </a:solidFill>
                <a:latin typeface="Calibri"/>
                <a:cs typeface="Calibri"/>
              </a:defRPr>
            </a:lvl1pPr>
          </a:lstStyle>
          <a:p>
            <a:pPr marL="12700">
              <a:lnSpc>
                <a:spcPts val="1810"/>
              </a:lnSpc>
            </a:pPr>
            <a:r>
              <a:rPr dirty="0"/>
              <a:t>©MediaSmarts</a:t>
            </a:r>
            <a:r>
              <a:rPr spc="-50" dirty="0"/>
              <a:t> </a:t>
            </a:r>
            <a:r>
              <a:rPr spc="-20" dirty="0"/>
              <a:t>2025</a:t>
            </a:r>
          </a:p>
        </p:txBody>
      </p:sp>
      <p:sp>
        <p:nvSpPr>
          <p:cNvPr id="5" name="Holder 5"/>
          <p:cNvSpPr>
            <a:spLocks noGrp="1"/>
          </p:cNvSpPr>
          <p:nvPr>
            <p:ph type="dt" sz="half" idx="6"/>
          </p:nvPr>
        </p:nvSpPr>
        <p:spPr>
          <a:xfrm>
            <a:off x="914400" y="9572816"/>
            <a:ext cx="4206240" cy="5146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9/22/2025</a:t>
            </a:fld>
            <a:endParaRPr lang="en-US"/>
          </a:p>
        </p:txBody>
      </p:sp>
      <p:sp>
        <p:nvSpPr>
          <p:cNvPr id="6" name="Holder 6"/>
          <p:cNvSpPr>
            <a:spLocks noGrp="1"/>
          </p:cNvSpPr>
          <p:nvPr>
            <p:ph type="sldNum" sz="quarter" idx="7"/>
          </p:nvPr>
        </p:nvSpPr>
        <p:spPr>
          <a:xfrm>
            <a:off x="13167361" y="9572816"/>
            <a:ext cx="4206240" cy="5146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Short Copyright">
            <a:extLst>
              <a:ext uri="{FF2B5EF4-FFF2-40B4-BE49-F238E27FC236}">
                <a16:creationId xmlns:a16="http://schemas.microsoft.com/office/drawing/2014/main" id="{4E97B52C-E892-B563-C630-614831F93AE0}"/>
              </a:ext>
            </a:extLst>
          </p:cNvPr>
          <p:cNvSpPr txBox="1"/>
          <p:nvPr userDrawn="1"/>
        </p:nvSpPr>
        <p:spPr>
          <a:xfrm>
            <a:off x="286004" y="9866108"/>
            <a:ext cx="2307336" cy="323165"/>
          </a:xfrm>
          <a:prstGeom prst="rect">
            <a:avLst/>
          </a:prstGeom>
          <a:noFill/>
        </p:spPr>
        <p:txBody>
          <a:bodyPr wrap="square" lIns="45720" rIns="45720" rtlCol="0" anchor="ctr">
            <a:spAutoFit/>
          </a:bodyPr>
          <a:lstStyle/>
          <a:p>
            <a:pPr marL="12700">
              <a:lnSpc>
                <a:spcPts val="1810"/>
              </a:lnSpc>
            </a:pPr>
            <a:r>
              <a:rPr lang="en-IN" sz="1800" dirty="0"/>
              <a:t>©</a:t>
            </a:r>
            <a:r>
              <a:rPr lang="en-IN" sz="1800" dirty="0" err="1"/>
              <a:t>MediaSmarts</a:t>
            </a:r>
            <a:r>
              <a:rPr lang="en-IN" sz="1800" spc="-50" dirty="0"/>
              <a:t> </a:t>
            </a:r>
            <a:r>
              <a:rPr lang="en-IN" sz="1800" spc="-20" dirty="0"/>
              <a:t>2025</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3" r:id="rId4"/>
    <p:sldLayoutId id="2147483664" r:id="rId5"/>
    <p:sldLayoutId id="2147483665" r:id="rId6"/>
    <p:sldLayoutId id="2147483669" r:id="rId7"/>
    <p:sldLayoutId id="2147483667" r:id="rId8"/>
    <p:sldLayoutId id="2147483666"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myactivity.google.com/"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mailto:info@mediasmarts.ca"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hyperlink" Target="http://mediasmarts.c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CE1FF-2732-C4BF-70A6-E04FAF9BC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513077-8404-0661-DCC6-8FC6015D2CA2}"/>
              </a:ext>
            </a:extLst>
          </p:cNvPr>
          <p:cNvSpPr>
            <a:spLocks noGrp="1"/>
          </p:cNvSpPr>
          <p:nvPr>
            <p:ph type="title"/>
          </p:nvPr>
        </p:nvSpPr>
        <p:spPr/>
        <p:txBody>
          <a:bodyPr/>
          <a:lstStyle/>
          <a:p>
            <a:r>
              <a:rPr lang="en-US" sz="8000" b="1" dirty="0">
                <a:solidFill>
                  <a:srgbClr val="FFFFFF"/>
                </a:solidFill>
                <a:effectLst/>
                <a:latin typeface="Tahoma" panose="020B0604030504040204" pitchFamily="34" charset="0"/>
                <a:ea typeface="Tahoma" panose="020B0604030504040204" pitchFamily="34" charset="0"/>
              </a:rPr>
              <a:t>Building Better Tech Habits</a:t>
            </a:r>
            <a:endParaRPr lang="en-US" dirty="0"/>
          </a:p>
        </p:txBody>
      </p:sp>
      <p:pic>
        <p:nvPicPr>
          <p:cNvPr id="4" name="Picture 3" descr="MediaSmarts &amp; Bell logo">
            <a:extLst>
              <a:ext uri="{FF2B5EF4-FFF2-40B4-BE49-F238E27FC236}">
                <a16:creationId xmlns:a16="http://schemas.microsoft.com/office/drawing/2014/main" id="{6AA60A19-F93C-402E-8909-06AF79E0D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82" y="0"/>
            <a:ext cx="18651364" cy="10491391"/>
          </a:xfrm>
          <a:prstGeom prst="rect">
            <a:avLst/>
          </a:prstGeom>
        </p:spPr>
      </p:pic>
    </p:spTree>
    <p:extLst>
      <p:ext uri="{BB962C8B-B14F-4D97-AF65-F5344CB8AC3E}">
        <p14:creationId xmlns:p14="http://schemas.microsoft.com/office/powerpoint/2010/main" val="389844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B35BB-BB51-A5C6-E4F9-B659B8C870AC}"/>
              </a:ext>
            </a:extLst>
          </p:cNvPr>
          <p:cNvSpPr>
            <a:spLocks noGrp="1"/>
          </p:cNvSpPr>
          <p:nvPr>
            <p:ph type="title"/>
          </p:nvPr>
        </p:nvSpPr>
        <p:spPr>
          <a:xfrm>
            <a:off x="1295400" y="3394075"/>
            <a:ext cx="4419600" cy="924941"/>
          </a:xfrm>
        </p:spPr>
        <p:txBody>
          <a:bodyPr/>
          <a:lstStyle/>
          <a:p>
            <a:r>
              <a:rPr lang="en-US" dirty="0"/>
              <a:t>Lack of control</a:t>
            </a:r>
          </a:p>
        </p:txBody>
      </p:sp>
      <p:pic>
        <p:nvPicPr>
          <p:cNvPr id="6" name="Picture 2">
            <a:extLst>
              <a:ext uri="{FF2B5EF4-FFF2-40B4-BE49-F238E27FC236}">
                <a16:creationId xmlns:a16="http://schemas.microsoft.com/office/drawing/2014/main" id="{7891F025-CD01-42D6-866A-9CC2017CC148}"/>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52087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A68F-F966-85F6-08B0-314A5206AEF4}"/>
              </a:ext>
            </a:extLst>
          </p:cNvPr>
          <p:cNvSpPr>
            <a:spLocks noGrp="1"/>
          </p:cNvSpPr>
          <p:nvPr>
            <p:ph type="title"/>
          </p:nvPr>
        </p:nvSpPr>
        <p:spPr>
          <a:xfrm>
            <a:off x="1295400" y="2098675"/>
            <a:ext cx="5410200" cy="848741"/>
          </a:xfrm>
        </p:spPr>
        <p:txBody>
          <a:bodyPr/>
          <a:lstStyle/>
          <a:p>
            <a:r>
              <a:rPr lang="en-US" sz="5400" b="1" dirty="0"/>
              <a:t>Build better habits</a:t>
            </a:r>
            <a:endParaRPr lang="en-US" sz="5400" dirty="0"/>
          </a:p>
        </p:txBody>
      </p:sp>
      <p:pic>
        <p:nvPicPr>
          <p:cNvPr id="6" name="Picture 2">
            <a:extLst>
              <a:ext uri="{FF2B5EF4-FFF2-40B4-BE49-F238E27FC236}">
                <a16:creationId xmlns:a16="http://schemas.microsoft.com/office/drawing/2014/main" id="{271E02FF-A9F5-4429-9A58-52FF121B745D}"/>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00509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28FA-A385-4E44-F937-04E830AC623E}"/>
              </a:ext>
            </a:extLst>
          </p:cNvPr>
          <p:cNvSpPr>
            <a:spLocks noGrp="1"/>
          </p:cNvSpPr>
          <p:nvPr>
            <p:ph type="title"/>
          </p:nvPr>
        </p:nvSpPr>
        <p:spPr>
          <a:xfrm>
            <a:off x="1295400" y="1870075"/>
            <a:ext cx="7543800" cy="5181600"/>
          </a:xfrm>
        </p:spPr>
        <p:txBody>
          <a:bodyPr/>
          <a:lstStyle/>
          <a:p>
            <a:r>
              <a:rPr lang="en-US" b="1" dirty="0"/>
              <a:t>Short breaks can be as good as long ones</a:t>
            </a:r>
            <a:endParaRPr lang="en-US" dirty="0"/>
          </a:p>
        </p:txBody>
      </p:sp>
      <p:pic>
        <p:nvPicPr>
          <p:cNvPr id="6" name="Picture 2">
            <a:extLst>
              <a:ext uri="{FF2B5EF4-FFF2-40B4-BE49-F238E27FC236}">
                <a16:creationId xmlns:a16="http://schemas.microsoft.com/office/drawing/2014/main" id="{9FAF79E0-DAD8-9099-42F2-B3285AA5D72B}"/>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387212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9AAC-B53B-5F11-83A5-25C59E5590F6}"/>
              </a:ext>
            </a:extLst>
          </p:cNvPr>
          <p:cNvSpPr>
            <a:spLocks noGrp="1"/>
          </p:cNvSpPr>
          <p:nvPr>
            <p:ph type="title"/>
          </p:nvPr>
        </p:nvSpPr>
        <p:spPr>
          <a:xfrm>
            <a:off x="914400" y="1412875"/>
            <a:ext cx="7391400" cy="5867400"/>
          </a:xfrm>
        </p:spPr>
        <p:txBody>
          <a:bodyPr/>
          <a:lstStyle/>
          <a:p>
            <a:r>
              <a:rPr lang="en-US" sz="3600" b="1" dirty="0"/>
              <a:t>Focus on reducing specific activities</a:t>
            </a:r>
            <a:endParaRPr lang="en-US" sz="3600" dirty="0"/>
          </a:p>
        </p:txBody>
      </p:sp>
      <p:pic>
        <p:nvPicPr>
          <p:cNvPr id="6" name="Picture 2">
            <a:extLst>
              <a:ext uri="{FF2B5EF4-FFF2-40B4-BE49-F238E27FC236}">
                <a16:creationId xmlns:a16="http://schemas.microsoft.com/office/drawing/2014/main" id="{182C9094-1CB7-0073-3DEC-7428293925E3}"/>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16161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83580-7570-EB78-A46E-A23B97B6F107}"/>
              </a:ext>
            </a:extLst>
          </p:cNvPr>
          <p:cNvSpPr>
            <a:spLocks noGrp="1"/>
          </p:cNvSpPr>
          <p:nvPr>
            <p:ph type="title"/>
          </p:nvPr>
        </p:nvSpPr>
        <p:spPr>
          <a:xfrm>
            <a:off x="1219200" y="1881945"/>
            <a:ext cx="8458200" cy="1588330"/>
          </a:xfrm>
        </p:spPr>
        <p:txBody>
          <a:bodyPr/>
          <a:lstStyle/>
          <a:p>
            <a:r>
              <a:rPr lang="en-US" dirty="0"/>
              <a:t>Make a Plan</a:t>
            </a:r>
          </a:p>
        </p:txBody>
      </p:sp>
      <p:sp>
        <p:nvSpPr>
          <p:cNvPr id="3" name="Content Placeholder 2">
            <a:extLst>
              <a:ext uri="{FF2B5EF4-FFF2-40B4-BE49-F238E27FC236}">
                <a16:creationId xmlns:a16="http://schemas.microsoft.com/office/drawing/2014/main" id="{C06FC66D-8420-BA6F-7F52-A1F9D3A87C20}"/>
              </a:ext>
            </a:extLst>
          </p:cNvPr>
          <p:cNvSpPr>
            <a:spLocks noGrp="1"/>
          </p:cNvSpPr>
          <p:nvPr>
            <p:ph sz="quarter" idx="10"/>
          </p:nvPr>
        </p:nvSpPr>
        <p:spPr>
          <a:xfrm>
            <a:off x="923365" y="4040827"/>
            <a:ext cx="5782235" cy="3010848"/>
          </a:xfrm>
        </p:spPr>
        <p:txBody>
          <a:bodyPr/>
          <a:lstStyle/>
          <a:p>
            <a:r>
              <a:rPr lang="en-US" b="1" dirty="0"/>
              <a:t>What are you going to do?</a:t>
            </a:r>
            <a:endParaRPr lang="en-IN" dirty="0"/>
          </a:p>
        </p:txBody>
      </p:sp>
      <p:pic>
        <p:nvPicPr>
          <p:cNvPr id="6" name="Picture 2">
            <a:extLst>
              <a:ext uri="{FF2B5EF4-FFF2-40B4-BE49-F238E27FC236}">
                <a16:creationId xmlns:a16="http://schemas.microsoft.com/office/drawing/2014/main" id="{14BB73D2-C418-E232-827C-D35864457E95}"/>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90203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722E9-0CE5-1196-0684-68878ECE7B3F}"/>
              </a:ext>
            </a:extLst>
          </p:cNvPr>
          <p:cNvSpPr>
            <a:spLocks noGrp="1"/>
          </p:cNvSpPr>
          <p:nvPr>
            <p:ph type="title"/>
          </p:nvPr>
        </p:nvSpPr>
        <p:spPr>
          <a:xfrm>
            <a:off x="1371600" y="1565275"/>
            <a:ext cx="8077200" cy="1572399"/>
          </a:xfrm>
        </p:spPr>
        <p:txBody>
          <a:bodyPr/>
          <a:lstStyle/>
          <a:p>
            <a:r>
              <a:rPr lang="en-US" dirty="0"/>
              <a:t>Make a Plan-1</a:t>
            </a:r>
          </a:p>
        </p:txBody>
      </p:sp>
      <p:sp>
        <p:nvSpPr>
          <p:cNvPr id="3" name="Content Placeholder 2">
            <a:extLst>
              <a:ext uri="{FF2B5EF4-FFF2-40B4-BE49-F238E27FC236}">
                <a16:creationId xmlns:a16="http://schemas.microsoft.com/office/drawing/2014/main" id="{6D170E63-A81A-522E-78FC-9EB6F7C170E2}"/>
              </a:ext>
            </a:extLst>
          </p:cNvPr>
          <p:cNvSpPr>
            <a:spLocks noGrp="1"/>
          </p:cNvSpPr>
          <p:nvPr>
            <p:ph sz="quarter" idx="10"/>
          </p:nvPr>
        </p:nvSpPr>
        <p:spPr>
          <a:xfrm>
            <a:off x="914400" y="4232275"/>
            <a:ext cx="6781800" cy="3505200"/>
          </a:xfrm>
        </p:spPr>
        <p:txBody>
          <a:bodyPr/>
          <a:lstStyle/>
          <a:p>
            <a:r>
              <a:rPr lang="en-US" b="1" dirty="0"/>
              <a:t>How will you know when you’re finished?</a:t>
            </a:r>
            <a:endParaRPr lang="en-IN" dirty="0"/>
          </a:p>
        </p:txBody>
      </p:sp>
      <p:pic>
        <p:nvPicPr>
          <p:cNvPr id="8" name="Picture 2">
            <a:extLst>
              <a:ext uri="{FF2B5EF4-FFF2-40B4-BE49-F238E27FC236}">
                <a16:creationId xmlns:a16="http://schemas.microsoft.com/office/drawing/2014/main" id="{684EF010-A60B-EC3E-76C9-AF3261AB7599}"/>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366226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FF1CD-5CB5-79D2-FEA4-C707E68B19A8}"/>
              </a:ext>
            </a:extLst>
          </p:cNvPr>
          <p:cNvSpPr>
            <a:spLocks noGrp="1"/>
          </p:cNvSpPr>
          <p:nvPr>
            <p:ph type="title"/>
          </p:nvPr>
        </p:nvSpPr>
        <p:spPr>
          <a:xfrm>
            <a:off x="1203960" y="1793875"/>
            <a:ext cx="8229600" cy="1610741"/>
          </a:xfrm>
        </p:spPr>
        <p:txBody>
          <a:bodyPr/>
          <a:lstStyle/>
          <a:p>
            <a:r>
              <a:rPr lang="en-US" dirty="0"/>
              <a:t>Make a Plan-2</a:t>
            </a:r>
          </a:p>
        </p:txBody>
      </p:sp>
      <p:sp>
        <p:nvSpPr>
          <p:cNvPr id="3" name="Content Placeholder 2">
            <a:extLst>
              <a:ext uri="{FF2B5EF4-FFF2-40B4-BE49-F238E27FC236}">
                <a16:creationId xmlns:a16="http://schemas.microsoft.com/office/drawing/2014/main" id="{EDF54AE4-9D8B-3AC8-7B67-F2968E83A72B}"/>
              </a:ext>
            </a:extLst>
          </p:cNvPr>
          <p:cNvSpPr>
            <a:spLocks noGrp="1"/>
          </p:cNvSpPr>
          <p:nvPr>
            <p:ph sz="quarter" idx="10"/>
          </p:nvPr>
        </p:nvSpPr>
        <p:spPr>
          <a:xfrm>
            <a:off x="1219200" y="3927475"/>
            <a:ext cx="7467600" cy="1905000"/>
          </a:xfrm>
        </p:spPr>
        <p:txBody>
          <a:bodyPr/>
          <a:lstStyle/>
          <a:p>
            <a:r>
              <a:rPr lang="en-US" b="1" dirty="0"/>
              <a:t>What will you do after you’re done?</a:t>
            </a:r>
            <a:endParaRPr lang="en-US" dirty="0"/>
          </a:p>
        </p:txBody>
      </p:sp>
      <p:pic>
        <p:nvPicPr>
          <p:cNvPr id="8" name="Picture 2">
            <a:extLst>
              <a:ext uri="{FF2B5EF4-FFF2-40B4-BE49-F238E27FC236}">
                <a16:creationId xmlns:a16="http://schemas.microsoft.com/office/drawing/2014/main" id="{2A334EA5-90FB-EBB8-1C80-5330A1C930D5}"/>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693988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0971-4FBB-8335-16C3-EBB8993A9E44}"/>
              </a:ext>
            </a:extLst>
          </p:cNvPr>
          <p:cNvSpPr>
            <a:spLocks noGrp="1"/>
          </p:cNvSpPr>
          <p:nvPr>
            <p:ph type="title"/>
          </p:nvPr>
        </p:nvSpPr>
        <p:spPr>
          <a:xfrm>
            <a:off x="4267200" y="1184275"/>
            <a:ext cx="9982200" cy="1784346"/>
          </a:xfrm>
        </p:spPr>
        <p:txBody>
          <a:bodyPr/>
          <a:lstStyle/>
          <a:p>
            <a:pPr algn="ctr"/>
            <a:r>
              <a:rPr lang="en-US" b="1" dirty="0"/>
              <a:t>Do-Just-One-Thing Challenge</a:t>
            </a:r>
            <a:endParaRPr lang="en-US" dirty="0"/>
          </a:p>
        </p:txBody>
      </p:sp>
      <p:sp>
        <p:nvSpPr>
          <p:cNvPr id="3" name="Content Placeholder 2">
            <a:extLst>
              <a:ext uri="{FF2B5EF4-FFF2-40B4-BE49-F238E27FC236}">
                <a16:creationId xmlns:a16="http://schemas.microsoft.com/office/drawing/2014/main" id="{554D5374-B3F8-8C6E-91C3-DAFA2C58BAE1}"/>
              </a:ext>
            </a:extLst>
          </p:cNvPr>
          <p:cNvSpPr>
            <a:spLocks noGrp="1"/>
          </p:cNvSpPr>
          <p:nvPr>
            <p:ph sz="quarter" idx="10"/>
          </p:nvPr>
        </p:nvSpPr>
        <p:spPr>
          <a:xfrm>
            <a:off x="4838700" y="3975472"/>
            <a:ext cx="8610600" cy="1015967"/>
          </a:xfrm>
        </p:spPr>
        <p:txBody>
          <a:bodyPr/>
          <a:lstStyle/>
          <a:p>
            <a:r>
              <a:rPr lang="en-US" b="1" dirty="0"/>
              <a:t>What do you do with your phone?</a:t>
            </a:r>
            <a:endParaRPr lang="en-US" dirty="0"/>
          </a:p>
        </p:txBody>
      </p:sp>
      <p:sp>
        <p:nvSpPr>
          <p:cNvPr id="4" name="Content Placeholder 3">
            <a:extLst>
              <a:ext uri="{FF2B5EF4-FFF2-40B4-BE49-F238E27FC236}">
                <a16:creationId xmlns:a16="http://schemas.microsoft.com/office/drawing/2014/main" id="{B596980A-EEF1-2991-AB22-9647F60319A0}"/>
              </a:ext>
            </a:extLst>
          </p:cNvPr>
          <p:cNvSpPr>
            <a:spLocks noGrp="1"/>
          </p:cNvSpPr>
          <p:nvPr>
            <p:ph sz="quarter" idx="11"/>
          </p:nvPr>
        </p:nvSpPr>
        <p:spPr>
          <a:xfrm>
            <a:off x="4876800" y="5998289"/>
            <a:ext cx="9372600" cy="2168586"/>
          </a:xfrm>
        </p:spPr>
        <p:txBody>
          <a:bodyPr/>
          <a:lstStyle/>
          <a:p>
            <a:pPr algn="ctr"/>
            <a:r>
              <a:rPr lang="en-US" b="1" dirty="0"/>
              <a:t>Which activities are finite and which aren’t?</a:t>
            </a:r>
            <a:endParaRPr lang="en-US" dirty="0"/>
          </a:p>
        </p:txBody>
      </p:sp>
      <p:pic>
        <p:nvPicPr>
          <p:cNvPr id="9" name="Picture 2">
            <a:extLst>
              <a:ext uri="{FF2B5EF4-FFF2-40B4-BE49-F238E27FC236}">
                <a16:creationId xmlns:a16="http://schemas.microsoft.com/office/drawing/2014/main" id="{15F90A45-A803-AF1A-41EF-BFF12E42CDB6}"/>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357239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927C8-01DB-3005-D33A-BD7C0CA2E9D3}"/>
              </a:ext>
            </a:extLst>
          </p:cNvPr>
          <p:cNvSpPr>
            <a:spLocks noGrp="1"/>
          </p:cNvSpPr>
          <p:nvPr>
            <p:ph type="title"/>
          </p:nvPr>
        </p:nvSpPr>
        <p:spPr>
          <a:xfrm>
            <a:off x="4000500" y="1042773"/>
            <a:ext cx="10287000" cy="2094901"/>
          </a:xfrm>
        </p:spPr>
        <p:txBody>
          <a:bodyPr/>
          <a:lstStyle/>
          <a:p>
            <a:pPr algn="ctr"/>
            <a:r>
              <a:rPr lang="en-US" b="1" dirty="0"/>
              <a:t>Do-Just-One-Thing Challenge-1</a:t>
            </a:r>
            <a:endParaRPr lang="en-US" dirty="0"/>
          </a:p>
        </p:txBody>
      </p:sp>
      <p:sp>
        <p:nvSpPr>
          <p:cNvPr id="3" name="Content Placeholder 2">
            <a:extLst>
              <a:ext uri="{FF2B5EF4-FFF2-40B4-BE49-F238E27FC236}">
                <a16:creationId xmlns:a16="http://schemas.microsoft.com/office/drawing/2014/main" id="{6C59A66B-D539-9EFE-F8CB-40ECEB351964}"/>
              </a:ext>
            </a:extLst>
          </p:cNvPr>
          <p:cNvSpPr>
            <a:spLocks noGrp="1"/>
          </p:cNvSpPr>
          <p:nvPr>
            <p:ph sz="quarter" idx="10"/>
          </p:nvPr>
        </p:nvSpPr>
        <p:spPr>
          <a:xfrm>
            <a:off x="4648200" y="4096951"/>
            <a:ext cx="10287000" cy="276999"/>
          </a:xfrm>
        </p:spPr>
        <p:txBody>
          <a:bodyPr/>
          <a:lstStyle/>
          <a:p>
            <a:pPr algn="l"/>
            <a:r>
              <a:rPr lang="en-US" b="1" dirty="0"/>
              <a:t>Pick a finite activity.</a:t>
            </a:r>
            <a:endParaRPr lang="en-US" dirty="0"/>
          </a:p>
        </p:txBody>
      </p:sp>
      <p:sp>
        <p:nvSpPr>
          <p:cNvPr id="4" name="Content Placeholder 3">
            <a:extLst>
              <a:ext uri="{FF2B5EF4-FFF2-40B4-BE49-F238E27FC236}">
                <a16:creationId xmlns:a16="http://schemas.microsoft.com/office/drawing/2014/main" id="{50F9EAFB-BCE7-1A85-6F35-94A1B8235A89}"/>
              </a:ext>
            </a:extLst>
          </p:cNvPr>
          <p:cNvSpPr>
            <a:spLocks noGrp="1"/>
          </p:cNvSpPr>
          <p:nvPr>
            <p:ph sz="quarter" idx="11"/>
          </p:nvPr>
        </p:nvSpPr>
        <p:spPr>
          <a:xfrm>
            <a:off x="5486400" y="5053399"/>
            <a:ext cx="10287000" cy="866002"/>
          </a:xfrm>
        </p:spPr>
        <p:txBody>
          <a:bodyPr/>
          <a:lstStyle/>
          <a:p>
            <a:r>
              <a:rPr lang="en-US" b="1" dirty="0"/>
              <a:t>Answer two questions:</a:t>
            </a:r>
            <a:endParaRPr lang="en-IN" b="1" dirty="0"/>
          </a:p>
        </p:txBody>
      </p:sp>
      <p:sp>
        <p:nvSpPr>
          <p:cNvPr id="5" name="Content Placeholder 4">
            <a:extLst>
              <a:ext uri="{FF2B5EF4-FFF2-40B4-BE49-F238E27FC236}">
                <a16:creationId xmlns:a16="http://schemas.microsoft.com/office/drawing/2014/main" id="{F36FD6AA-67A0-99A9-8B37-CDB80AF0F990}"/>
              </a:ext>
            </a:extLst>
          </p:cNvPr>
          <p:cNvSpPr>
            <a:spLocks noGrp="1"/>
          </p:cNvSpPr>
          <p:nvPr>
            <p:ph sz="quarter" idx="12"/>
          </p:nvPr>
        </p:nvSpPr>
        <p:spPr>
          <a:xfrm>
            <a:off x="4876800" y="6465313"/>
            <a:ext cx="8839200" cy="2491362"/>
          </a:xfrm>
        </p:spPr>
        <p:txBody>
          <a:bodyPr/>
          <a:lstStyle/>
          <a:p>
            <a:pPr marL="285750" lvl="0" indent="-285750" rtl="0">
              <a:buFont typeface="Arial" panose="020B0604020202020204" pitchFamily="34" charset="0"/>
              <a:buChar char="•"/>
            </a:pPr>
            <a:r>
              <a:rPr lang="en-US" b="1" dirty="0"/>
              <a:t>Why am I doing this?</a:t>
            </a:r>
            <a:endParaRPr lang="en-IN" b="1" dirty="0"/>
          </a:p>
          <a:p>
            <a:pPr marL="285750" lvl="0" indent="-285750">
              <a:buFont typeface="Arial" panose="020B0604020202020204" pitchFamily="34" charset="0"/>
              <a:buChar char="•"/>
            </a:pPr>
            <a:r>
              <a:rPr lang="en-US" b="1" dirty="0"/>
              <a:t>How will I know when I’m finished?</a:t>
            </a:r>
            <a:endParaRPr lang="en-US" dirty="0"/>
          </a:p>
        </p:txBody>
      </p:sp>
      <p:pic>
        <p:nvPicPr>
          <p:cNvPr id="10" name="Picture 2">
            <a:extLst>
              <a:ext uri="{FF2B5EF4-FFF2-40B4-BE49-F238E27FC236}">
                <a16:creationId xmlns:a16="http://schemas.microsoft.com/office/drawing/2014/main" id="{98478007-5A05-73A3-2EC0-A62581D81E57}"/>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91160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D0F7D-A6C4-AD98-2E56-0019BAD48A68}"/>
              </a:ext>
            </a:extLst>
          </p:cNvPr>
          <p:cNvSpPr>
            <a:spLocks noGrp="1"/>
          </p:cNvSpPr>
          <p:nvPr>
            <p:ph type="title"/>
          </p:nvPr>
        </p:nvSpPr>
        <p:spPr>
          <a:xfrm>
            <a:off x="6858000" y="411734"/>
            <a:ext cx="10515600" cy="1905000"/>
          </a:xfrm>
        </p:spPr>
        <p:txBody>
          <a:bodyPr/>
          <a:lstStyle/>
          <a:p>
            <a:r>
              <a:rPr lang="en-US" b="1" dirty="0"/>
              <a:t>Do-Just-One-Thing Challenge-2</a:t>
            </a:r>
            <a:endParaRPr lang="en-US" dirty="0"/>
          </a:p>
        </p:txBody>
      </p:sp>
      <p:sp>
        <p:nvSpPr>
          <p:cNvPr id="3" name="Content Placeholder 2">
            <a:extLst>
              <a:ext uri="{FF2B5EF4-FFF2-40B4-BE49-F238E27FC236}">
                <a16:creationId xmlns:a16="http://schemas.microsoft.com/office/drawing/2014/main" id="{2F6EF817-8531-DEB9-D140-7A7C5298A698}"/>
              </a:ext>
            </a:extLst>
          </p:cNvPr>
          <p:cNvSpPr>
            <a:spLocks noGrp="1"/>
          </p:cNvSpPr>
          <p:nvPr>
            <p:ph sz="quarter" idx="10"/>
          </p:nvPr>
        </p:nvSpPr>
        <p:spPr>
          <a:xfrm>
            <a:off x="6858000" y="2860675"/>
            <a:ext cx="10668000" cy="1905000"/>
          </a:xfrm>
        </p:spPr>
        <p:txBody>
          <a:bodyPr/>
          <a:lstStyle/>
          <a:p>
            <a:r>
              <a:rPr lang="en-US" b="1" dirty="0"/>
              <a:t>Unlock your phone.</a:t>
            </a:r>
            <a:endParaRPr lang="en-IN" b="1" dirty="0"/>
          </a:p>
        </p:txBody>
      </p:sp>
      <p:sp>
        <p:nvSpPr>
          <p:cNvPr id="4" name="Content Placeholder 3">
            <a:extLst>
              <a:ext uri="{FF2B5EF4-FFF2-40B4-BE49-F238E27FC236}">
                <a16:creationId xmlns:a16="http://schemas.microsoft.com/office/drawing/2014/main" id="{6823CC10-4E48-A5A9-4B37-31E1E7D3A669}"/>
              </a:ext>
            </a:extLst>
          </p:cNvPr>
          <p:cNvSpPr>
            <a:spLocks noGrp="1"/>
          </p:cNvSpPr>
          <p:nvPr>
            <p:ph sz="quarter" idx="11"/>
          </p:nvPr>
        </p:nvSpPr>
        <p:spPr>
          <a:xfrm>
            <a:off x="7010400" y="5146675"/>
            <a:ext cx="10668000" cy="1066800"/>
          </a:xfrm>
        </p:spPr>
        <p:txBody>
          <a:bodyPr/>
          <a:lstStyle/>
          <a:p>
            <a:r>
              <a:rPr lang="en-US" b="1" dirty="0"/>
              <a:t>Close any open apps.</a:t>
            </a:r>
            <a:endParaRPr lang="en-US" dirty="0"/>
          </a:p>
        </p:txBody>
      </p:sp>
      <p:sp>
        <p:nvSpPr>
          <p:cNvPr id="5" name="Content Placeholder 4">
            <a:extLst>
              <a:ext uri="{FF2B5EF4-FFF2-40B4-BE49-F238E27FC236}">
                <a16:creationId xmlns:a16="http://schemas.microsoft.com/office/drawing/2014/main" id="{360F907B-3108-3790-78C1-AB16C9747C7E}"/>
              </a:ext>
            </a:extLst>
          </p:cNvPr>
          <p:cNvSpPr>
            <a:spLocks noGrp="1"/>
          </p:cNvSpPr>
          <p:nvPr>
            <p:ph sz="quarter" idx="12"/>
          </p:nvPr>
        </p:nvSpPr>
        <p:spPr>
          <a:xfrm>
            <a:off x="7010400" y="7661274"/>
            <a:ext cx="9448800" cy="561201"/>
          </a:xfrm>
        </p:spPr>
        <p:txBody>
          <a:bodyPr/>
          <a:lstStyle/>
          <a:p>
            <a:r>
              <a:rPr lang="en-US" b="1" dirty="0"/>
              <a:t>Do just the activity you planned to do.</a:t>
            </a:r>
            <a:endParaRPr lang="en-IN" b="1" dirty="0"/>
          </a:p>
          <a:p>
            <a:r>
              <a:rPr lang="en-US" b="1" dirty="0"/>
              <a:t>Close the app and lock your phone.</a:t>
            </a:r>
            <a:endParaRPr lang="en-US" dirty="0"/>
          </a:p>
        </p:txBody>
      </p:sp>
      <p:pic>
        <p:nvPicPr>
          <p:cNvPr id="8" name="Picture 2">
            <a:extLst>
              <a:ext uri="{FF2B5EF4-FFF2-40B4-BE49-F238E27FC236}">
                <a16:creationId xmlns:a16="http://schemas.microsoft.com/office/drawing/2014/main" id="{F164C1CD-66C8-D750-815E-25C0610F4B29}"/>
              </a:ext>
              <a:ext uri="{C183D7F6-B498-43B3-948B-1728B52AA6E4}">
                <adec:decorative xmlns:adec="http://schemas.microsoft.com/office/drawing/2017/decorative" val="1"/>
              </a:ext>
            </a:extLst>
          </p:cNvPr>
          <p:cNvPicPr/>
          <p:nvPr/>
        </p:nvPicPr>
        <p:blipFill>
          <a:blip r:embed="rId3" cstate="print"/>
          <a:stretch>
            <a:fillRect/>
          </a:stretch>
        </p:blipFill>
        <p:spPr>
          <a:xfrm>
            <a:off x="2504439" y="61"/>
            <a:ext cx="15783560" cy="8764245"/>
          </a:xfrm>
          <a:prstGeom prst="rect">
            <a:avLst/>
          </a:prstGeom>
        </p:spPr>
      </p:pic>
    </p:spTree>
    <p:extLst>
      <p:ext uri="{BB962C8B-B14F-4D97-AF65-F5344CB8AC3E}">
        <p14:creationId xmlns:p14="http://schemas.microsoft.com/office/powerpoint/2010/main" val="1701337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8AD5-D02C-D0F7-D266-5D46D1AD1D47}"/>
              </a:ext>
            </a:extLst>
          </p:cNvPr>
          <p:cNvSpPr>
            <a:spLocks noGrp="1"/>
          </p:cNvSpPr>
          <p:nvPr>
            <p:ph type="title"/>
          </p:nvPr>
        </p:nvSpPr>
        <p:spPr>
          <a:xfrm>
            <a:off x="3886200" y="2722175"/>
            <a:ext cx="12115800" cy="1662500"/>
          </a:xfrm>
        </p:spPr>
        <p:txBody>
          <a:bodyPr/>
          <a:lstStyle/>
          <a:p>
            <a:r>
              <a:rPr lang="en-US" dirty="0" err="1"/>
              <a:t>MediaSmarts</a:t>
            </a:r>
            <a:r>
              <a:rPr lang="en-US" dirty="0"/>
              <a:t> is Canada’s bilingual </a:t>
            </a:r>
            <a:r>
              <a:rPr lang="en-US" dirty="0" err="1"/>
              <a:t>centre</a:t>
            </a:r>
            <a:r>
              <a:rPr lang="en-US" dirty="0"/>
              <a:t> for digital media literacy.</a:t>
            </a:r>
          </a:p>
        </p:txBody>
      </p:sp>
      <p:sp>
        <p:nvSpPr>
          <p:cNvPr id="3" name="Content Placeholder 2">
            <a:extLst>
              <a:ext uri="{FF2B5EF4-FFF2-40B4-BE49-F238E27FC236}">
                <a16:creationId xmlns:a16="http://schemas.microsoft.com/office/drawing/2014/main" id="{B12C35BD-3579-88D1-D998-8BDC748870D9}"/>
              </a:ext>
            </a:extLst>
          </p:cNvPr>
          <p:cNvSpPr>
            <a:spLocks noGrp="1"/>
          </p:cNvSpPr>
          <p:nvPr>
            <p:ph sz="quarter" idx="10"/>
          </p:nvPr>
        </p:nvSpPr>
        <p:spPr>
          <a:xfrm>
            <a:off x="3886200" y="5314907"/>
            <a:ext cx="13060680" cy="2047120"/>
          </a:xfrm>
        </p:spPr>
        <p:txBody>
          <a:bodyPr/>
          <a:lstStyle/>
          <a:p>
            <a:r>
              <a:rPr lang="en-US" dirty="0"/>
              <a:t>A registered charity, </a:t>
            </a:r>
            <a:r>
              <a:rPr lang="en-US" dirty="0" err="1"/>
              <a:t>MediaSmarts</a:t>
            </a:r>
            <a:r>
              <a:rPr lang="en-US" dirty="0"/>
              <a:t> has been conducting research, developing resources and advancing digital media literacy since 1996.</a:t>
            </a:r>
            <a:endParaRPr lang="en-IN" dirty="0"/>
          </a:p>
        </p:txBody>
      </p:sp>
      <p:pic>
        <p:nvPicPr>
          <p:cNvPr id="6" name="Picture 2">
            <a:extLst>
              <a:ext uri="{FF2B5EF4-FFF2-40B4-BE49-F238E27FC236}">
                <a16:creationId xmlns:a16="http://schemas.microsoft.com/office/drawing/2014/main" id="{C0342531-E24B-E1E5-A10F-14F9D977F58E}"/>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6946880" cy="7361966"/>
          </a:xfrm>
          <a:prstGeom prst="rect">
            <a:avLst/>
          </a:prstGeom>
        </p:spPr>
      </p:pic>
    </p:spTree>
    <p:extLst>
      <p:ext uri="{BB962C8B-B14F-4D97-AF65-F5344CB8AC3E}">
        <p14:creationId xmlns:p14="http://schemas.microsoft.com/office/powerpoint/2010/main" val="262096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0756-DBC4-B860-EDDC-710936755637}"/>
              </a:ext>
            </a:extLst>
          </p:cNvPr>
          <p:cNvSpPr>
            <a:spLocks noGrp="1"/>
          </p:cNvSpPr>
          <p:nvPr>
            <p:ph type="title"/>
          </p:nvPr>
        </p:nvSpPr>
        <p:spPr>
          <a:xfrm>
            <a:off x="11201400" y="2098675"/>
            <a:ext cx="6248400" cy="3581400"/>
          </a:xfrm>
        </p:spPr>
        <p:txBody>
          <a:bodyPr/>
          <a:lstStyle/>
          <a:p>
            <a:r>
              <a:rPr lang="en-US" dirty="0"/>
              <a:t>Set a timer</a:t>
            </a:r>
          </a:p>
        </p:txBody>
      </p:sp>
      <p:pic>
        <p:nvPicPr>
          <p:cNvPr id="6" name="Picture 2">
            <a:extLst>
              <a:ext uri="{FF2B5EF4-FFF2-40B4-BE49-F238E27FC236}">
                <a16:creationId xmlns:a16="http://schemas.microsoft.com/office/drawing/2014/main" id="{BA567CFF-3BF7-098B-C38B-DF7DF370D6C1}"/>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425391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C306-D2AC-9E42-4C0D-073E4D75CD6F}"/>
              </a:ext>
            </a:extLst>
          </p:cNvPr>
          <p:cNvSpPr>
            <a:spLocks noGrp="1"/>
          </p:cNvSpPr>
          <p:nvPr>
            <p:ph type="title"/>
          </p:nvPr>
        </p:nvSpPr>
        <p:spPr>
          <a:xfrm>
            <a:off x="2362200" y="1184275"/>
            <a:ext cx="8077200" cy="914400"/>
          </a:xfrm>
        </p:spPr>
        <p:txBody>
          <a:bodyPr/>
          <a:lstStyle/>
          <a:p>
            <a:pPr algn="ctr"/>
            <a:r>
              <a:rPr lang="en-US" dirty="0"/>
              <a:t>App trials</a:t>
            </a:r>
          </a:p>
        </p:txBody>
      </p:sp>
      <p:sp>
        <p:nvSpPr>
          <p:cNvPr id="3" name="Content Placeholder 2">
            <a:extLst>
              <a:ext uri="{FF2B5EF4-FFF2-40B4-BE49-F238E27FC236}">
                <a16:creationId xmlns:a16="http://schemas.microsoft.com/office/drawing/2014/main" id="{5C439227-9E3D-3C93-80E3-6ED71DB368D5}"/>
              </a:ext>
            </a:extLst>
          </p:cNvPr>
          <p:cNvSpPr>
            <a:spLocks noGrp="1"/>
          </p:cNvSpPr>
          <p:nvPr>
            <p:ph sz="quarter" idx="10"/>
          </p:nvPr>
        </p:nvSpPr>
        <p:spPr>
          <a:xfrm>
            <a:off x="2362200" y="2708275"/>
            <a:ext cx="10744200" cy="5486400"/>
          </a:xfrm>
        </p:spPr>
        <p:txBody>
          <a:bodyPr/>
          <a:lstStyle/>
          <a:p>
            <a:pPr marL="285750" lvl="0" indent="-285750" rtl="0">
              <a:buFont typeface="Arial" panose="020B0604020202020204" pitchFamily="34" charset="0"/>
              <a:buChar char="•"/>
            </a:pPr>
            <a:r>
              <a:rPr lang="en-US" dirty="0"/>
              <a:t>Pick an activity that has no natural end.</a:t>
            </a:r>
            <a:endParaRPr lang="en-IN" dirty="0"/>
          </a:p>
          <a:p>
            <a:pPr marL="285750" lvl="0" indent="-285750">
              <a:buFont typeface="Arial" panose="020B0604020202020204" pitchFamily="34" charset="0"/>
              <a:buChar char="•"/>
            </a:pPr>
            <a:r>
              <a:rPr lang="en-US" dirty="0"/>
              <a:t>Decide how much time you’d like to spend doing it.</a:t>
            </a:r>
            <a:endParaRPr lang="en-IN" dirty="0"/>
          </a:p>
          <a:p>
            <a:pPr marL="285750" lvl="0" indent="-285750">
              <a:buFont typeface="Arial" panose="020B0604020202020204" pitchFamily="34" charset="0"/>
              <a:buChar char="•"/>
            </a:pPr>
            <a:r>
              <a:rPr lang="en-US" dirty="0"/>
              <a:t>Set a timer going with that time.</a:t>
            </a:r>
            <a:endParaRPr lang="en-IN" dirty="0"/>
          </a:p>
          <a:p>
            <a:pPr marL="285750" lvl="0" indent="-285750">
              <a:buFont typeface="Arial" panose="020B0604020202020204" pitchFamily="34" charset="0"/>
              <a:buChar char="•"/>
            </a:pPr>
            <a:r>
              <a:rPr lang="en-US" dirty="0"/>
              <a:t>Do the activity until the timer goes off.</a:t>
            </a:r>
            <a:endParaRPr lang="en-IN" dirty="0"/>
          </a:p>
          <a:p>
            <a:pPr marL="285750" indent="-285750">
              <a:buFont typeface="Arial" panose="020B0604020202020204" pitchFamily="34" charset="0"/>
              <a:buChar char="•"/>
            </a:pPr>
            <a:r>
              <a:rPr lang="en-US" dirty="0"/>
              <a:t>Close that app and put your phone away.</a:t>
            </a:r>
          </a:p>
        </p:txBody>
      </p:sp>
      <p:pic>
        <p:nvPicPr>
          <p:cNvPr id="8" name="Picture 2">
            <a:extLst>
              <a:ext uri="{FF2B5EF4-FFF2-40B4-BE49-F238E27FC236}">
                <a16:creationId xmlns:a16="http://schemas.microsoft.com/office/drawing/2014/main" id="{72190EAE-9604-D6F7-7F59-837893AB7E76}"/>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120429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84C9-EE1B-FE43-48C8-E810A6EADFF6}"/>
              </a:ext>
            </a:extLst>
          </p:cNvPr>
          <p:cNvSpPr>
            <a:spLocks noGrp="1"/>
          </p:cNvSpPr>
          <p:nvPr>
            <p:ph type="title"/>
          </p:nvPr>
        </p:nvSpPr>
        <p:spPr>
          <a:xfrm>
            <a:off x="1524000" y="1184275"/>
            <a:ext cx="8001000" cy="4191000"/>
          </a:xfrm>
        </p:spPr>
        <p:txBody>
          <a:bodyPr/>
          <a:lstStyle/>
          <a:p>
            <a:r>
              <a:rPr lang="en-US" dirty="0"/>
              <a:t>Add friction</a:t>
            </a:r>
          </a:p>
        </p:txBody>
      </p:sp>
      <p:pic>
        <p:nvPicPr>
          <p:cNvPr id="6" name="Picture 2">
            <a:extLst>
              <a:ext uri="{FF2B5EF4-FFF2-40B4-BE49-F238E27FC236}">
                <a16:creationId xmlns:a16="http://schemas.microsoft.com/office/drawing/2014/main" id="{E326EF4C-34FE-1463-42B7-EA33799B6170}"/>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295909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E986-649A-2102-7B10-D7DFFC66747B}"/>
              </a:ext>
            </a:extLst>
          </p:cNvPr>
          <p:cNvSpPr>
            <a:spLocks noGrp="1"/>
          </p:cNvSpPr>
          <p:nvPr>
            <p:ph type="title"/>
          </p:nvPr>
        </p:nvSpPr>
        <p:spPr>
          <a:xfrm>
            <a:off x="10134599" y="3394075"/>
            <a:ext cx="7274859" cy="2895600"/>
          </a:xfrm>
        </p:spPr>
        <p:txBody>
          <a:bodyPr/>
          <a:lstStyle/>
          <a:p>
            <a:r>
              <a:rPr lang="en-US" dirty="0"/>
              <a:t>Make a Schedule</a:t>
            </a:r>
          </a:p>
        </p:txBody>
      </p:sp>
      <p:pic>
        <p:nvPicPr>
          <p:cNvPr id="6" name="Picture 2">
            <a:extLst>
              <a:ext uri="{FF2B5EF4-FFF2-40B4-BE49-F238E27FC236}">
                <a16:creationId xmlns:a16="http://schemas.microsoft.com/office/drawing/2014/main" id="{A1E867B1-477E-E65A-1114-14083216F834}"/>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352857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C6F96-4F2A-62BC-4744-B69F432D0788}"/>
              </a:ext>
            </a:extLst>
          </p:cNvPr>
          <p:cNvSpPr>
            <a:spLocks noGrp="1"/>
          </p:cNvSpPr>
          <p:nvPr>
            <p:ph type="title"/>
          </p:nvPr>
        </p:nvSpPr>
        <p:spPr>
          <a:xfrm>
            <a:off x="2819400" y="1267678"/>
            <a:ext cx="11201400" cy="830997"/>
          </a:xfrm>
        </p:spPr>
        <p:txBody>
          <a:bodyPr/>
          <a:lstStyle/>
          <a:p>
            <a:r>
              <a:rPr lang="en-US" dirty="0"/>
              <a:t>Notification sprints</a:t>
            </a:r>
          </a:p>
        </p:txBody>
      </p:sp>
      <p:sp>
        <p:nvSpPr>
          <p:cNvPr id="3" name="Content Placeholder 2">
            <a:extLst>
              <a:ext uri="{FF2B5EF4-FFF2-40B4-BE49-F238E27FC236}">
                <a16:creationId xmlns:a16="http://schemas.microsoft.com/office/drawing/2014/main" id="{A9555BEA-5CAB-6D17-1D18-DDB89AF3AA25}"/>
              </a:ext>
            </a:extLst>
          </p:cNvPr>
          <p:cNvSpPr>
            <a:spLocks noGrp="1"/>
          </p:cNvSpPr>
          <p:nvPr>
            <p:ph sz="quarter" idx="10"/>
          </p:nvPr>
        </p:nvSpPr>
        <p:spPr>
          <a:xfrm>
            <a:off x="3581400" y="2860675"/>
            <a:ext cx="10439400" cy="5105400"/>
          </a:xfrm>
        </p:spPr>
        <p:txBody>
          <a:bodyPr/>
          <a:lstStyle/>
          <a:p>
            <a:pPr marL="285750" lvl="0" indent="-285750" rtl="0">
              <a:buFont typeface="Arial" panose="020B0604020202020204" pitchFamily="34" charset="0"/>
              <a:buChar char="•"/>
            </a:pPr>
            <a:r>
              <a:rPr lang="en-US" b="1" dirty="0"/>
              <a:t>Choose a frequency for checking your notifications</a:t>
            </a:r>
            <a:endParaRPr lang="en-IN" b="1" dirty="0"/>
          </a:p>
          <a:p>
            <a:pPr marL="285750" lvl="0" indent="-285750">
              <a:buFont typeface="Arial" panose="020B0604020202020204" pitchFamily="34" charset="0"/>
              <a:buChar char="•"/>
            </a:pPr>
            <a:r>
              <a:rPr lang="en-US" b="1" dirty="0"/>
              <a:t>Don’t check outside of that time</a:t>
            </a:r>
            <a:endParaRPr lang="en-IN" b="1" dirty="0"/>
          </a:p>
          <a:p>
            <a:pPr marL="285750" lvl="0" indent="-285750">
              <a:buFont typeface="Arial" panose="020B0604020202020204" pitchFamily="34" charset="0"/>
              <a:buChar char="•"/>
            </a:pPr>
            <a:r>
              <a:rPr lang="en-US" b="1" dirty="0"/>
              <a:t>Check and respond as quickly as possible</a:t>
            </a:r>
            <a:endParaRPr lang="en-US" dirty="0"/>
          </a:p>
        </p:txBody>
      </p:sp>
      <p:pic>
        <p:nvPicPr>
          <p:cNvPr id="8" name="Picture 2">
            <a:extLst>
              <a:ext uri="{FF2B5EF4-FFF2-40B4-BE49-F238E27FC236}">
                <a16:creationId xmlns:a16="http://schemas.microsoft.com/office/drawing/2014/main" id="{F85B5639-34FC-0D19-6EE8-41CEED1910CF}"/>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952468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318-A033-9F80-7D85-3874F229311C}"/>
              </a:ext>
            </a:extLst>
          </p:cNvPr>
          <p:cNvSpPr>
            <a:spLocks noGrp="1"/>
          </p:cNvSpPr>
          <p:nvPr>
            <p:ph type="title"/>
          </p:nvPr>
        </p:nvSpPr>
        <p:spPr>
          <a:xfrm>
            <a:off x="2362200" y="1565275"/>
            <a:ext cx="13716000" cy="914400"/>
          </a:xfrm>
        </p:spPr>
        <p:txBody>
          <a:bodyPr/>
          <a:lstStyle/>
          <a:p>
            <a:r>
              <a:rPr lang="en-US" b="1" dirty="0"/>
              <a:t>The “ten minutes later” method</a:t>
            </a:r>
            <a:endParaRPr lang="en-US" dirty="0"/>
          </a:p>
        </p:txBody>
      </p:sp>
      <p:sp>
        <p:nvSpPr>
          <p:cNvPr id="3" name="Content Placeholder 2">
            <a:extLst>
              <a:ext uri="{FF2B5EF4-FFF2-40B4-BE49-F238E27FC236}">
                <a16:creationId xmlns:a16="http://schemas.microsoft.com/office/drawing/2014/main" id="{D11EB0FB-416E-90CF-A988-29F05A588163}"/>
              </a:ext>
            </a:extLst>
          </p:cNvPr>
          <p:cNvSpPr>
            <a:spLocks noGrp="1"/>
          </p:cNvSpPr>
          <p:nvPr>
            <p:ph sz="quarter" idx="10"/>
          </p:nvPr>
        </p:nvSpPr>
        <p:spPr>
          <a:xfrm>
            <a:off x="3048000" y="2860675"/>
            <a:ext cx="11430000" cy="4724400"/>
          </a:xfrm>
        </p:spPr>
        <p:txBody>
          <a:bodyPr/>
          <a:lstStyle/>
          <a:p>
            <a:r>
              <a:rPr lang="en-US" b="1" dirty="0"/>
              <a:t>When you want to check your notifications or feed, let yourself do it - in ten minutes.</a:t>
            </a:r>
            <a:endParaRPr lang="en-IN" dirty="0"/>
          </a:p>
        </p:txBody>
      </p:sp>
      <p:pic>
        <p:nvPicPr>
          <p:cNvPr id="8" name="Picture 2">
            <a:extLst>
              <a:ext uri="{FF2B5EF4-FFF2-40B4-BE49-F238E27FC236}">
                <a16:creationId xmlns:a16="http://schemas.microsoft.com/office/drawing/2014/main" id="{1E5BEA1D-A109-1621-FEC9-5DEB44188EDD}"/>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349931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ADC2-E987-6A3B-04C7-84F86D3887F9}"/>
              </a:ext>
            </a:extLst>
          </p:cNvPr>
          <p:cNvSpPr>
            <a:spLocks noGrp="1"/>
          </p:cNvSpPr>
          <p:nvPr>
            <p:ph type="title"/>
          </p:nvPr>
        </p:nvSpPr>
        <p:spPr>
          <a:xfrm>
            <a:off x="838200" y="1412875"/>
            <a:ext cx="9296400" cy="4419600"/>
          </a:xfrm>
        </p:spPr>
        <p:txBody>
          <a:bodyPr/>
          <a:lstStyle/>
          <a:p>
            <a:r>
              <a:rPr lang="en-US" dirty="0"/>
              <a:t>Sticky Design</a:t>
            </a:r>
          </a:p>
        </p:txBody>
      </p:sp>
      <p:pic>
        <p:nvPicPr>
          <p:cNvPr id="6" name="Picture 2">
            <a:extLst>
              <a:ext uri="{FF2B5EF4-FFF2-40B4-BE49-F238E27FC236}">
                <a16:creationId xmlns:a16="http://schemas.microsoft.com/office/drawing/2014/main" id="{9940ED96-8B08-4CDA-E51F-BE83727A68DA}"/>
              </a:ext>
              <a:ext uri="{C183D7F6-B498-43B3-948B-1728B52AA6E4}">
                <adec:decorative xmlns:adec="http://schemas.microsoft.com/office/drawing/2017/decorative" val="1"/>
              </a:ext>
            </a:extLst>
          </p:cNvPr>
          <p:cNvPicPr/>
          <p:nvPr/>
        </p:nvPicPr>
        <p:blipFill>
          <a:blip r:embed="rId3" cstate="print"/>
          <a:stretch>
            <a:fillRect/>
          </a:stretch>
        </p:blipFill>
        <p:spPr>
          <a:xfrm>
            <a:off x="-8965" y="-8031"/>
            <a:ext cx="18288000" cy="10288461"/>
          </a:xfrm>
          <a:prstGeom prst="rect">
            <a:avLst/>
          </a:prstGeom>
        </p:spPr>
      </p:pic>
    </p:spTree>
    <p:extLst>
      <p:ext uri="{BB962C8B-B14F-4D97-AF65-F5344CB8AC3E}">
        <p14:creationId xmlns:p14="http://schemas.microsoft.com/office/powerpoint/2010/main" val="3859087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1F26-04D9-AAE8-15B7-29B17C8572BF}"/>
              </a:ext>
            </a:extLst>
          </p:cNvPr>
          <p:cNvSpPr>
            <a:spLocks noGrp="1"/>
          </p:cNvSpPr>
          <p:nvPr>
            <p:ph type="title"/>
          </p:nvPr>
        </p:nvSpPr>
        <p:spPr/>
        <p:txBody>
          <a:bodyPr/>
          <a:lstStyle/>
          <a:p>
            <a:r>
              <a:rPr lang="en-US" dirty="0"/>
              <a:t>“We shape our tools, and thereafter our tools shape us.” – Attributed to Marshall McLuhan</a:t>
            </a:r>
          </a:p>
        </p:txBody>
      </p:sp>
      <p:pic>
        <p:nvPicPr>
          <p:cNvPr id="6" name="Picture 2">
            <a:extLst>
              <a:ext uri="{FF2B5EF4-FFF2-40B4-BE49-F238E27FC236}">
                <a16:creationId xmlns:a16="http://schemas.microsoft.com/office/drawing/2014/main" id="{7FD627CA-FFD8-43E8-6191-9DF71465506E}"/>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4279135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077A-403D-F01A-964B-11ECE6849C07}"/>
              </a:ext>
            </a:extLst>
          </p:cNvPr>
          <p:cNvSpPr>
            <a:spLocks noGrp="1"/>
          </p:cNvSpPr>
          <p:nvPr>
            <p:ph type="title"/>
          </p:nvPr>
        </p:nvSpPr>
        <p:spPr>
          <a:xfrm>
            <a:off x="1854200" y="1674676"/>
            <a:ext cx="9418320" cy="1185999"/>
          </a:xfrm>
        </p:spPr>
        <p:txBody>
          <a:bodyPr/>
          <a:lstStyle/>
          <a:p>
            <a:r>
              <a:rPr lang="en-US" b="1" dirty="0"/>
              <a:t>What makes an app sticky?</a:t>
            </a:r>
            <a:endParaRPr lang="en-US" dirty="0"/>
          </a:p>
        </p:txBody>
      </p:sp>
      <p:sp>
        <p:nvSpPr>
          <p:cNvPr id="3" name="Content Placeholder 2">
            <a:extLst>
              <a:ext uri="{FF2B5EF4-FFF2-40B4-BE49-F238E27FC236}">
                <a16:creationId xmlns:a16="http://schemas.microsoft.com/office/drawing/2014/main" id="{11E917F9-F5C3-CA41-BF35-898833F78A1E}"/>
              </a:ext>
            </a:extLst>
          </p:cNvPr>
          <p:cNvSpPr>
            <a:spLocks noGrp="1"/>
          </p:cNvSpPr>
          <p:nvPr>
            <p:ph sz="quarter" idx="10"/>
          </p:nvPr>
        </p:nvSpPr>
        <p:spPr>
          <a:xfrm>
            <a:off x="1854200" y="3698875"/>
            <a:ext cx="6527800" cy="866001"/>
          </a:xfrm>
        </p:spPr>
        <p:txBody>
          <a:bodyPr/>
          <a:lstStyle/>
          <a:p>
            <a:r>
              <a:rPr lang="en-US" dirty="0"/>
              <a:t>Self-presentation </a:t>
            </a:r>
          </a:p>
        </p:txBody>
      </p:sp>
      <p:sp>
        <p:nvSpPr>
          <p:cNvPr id="4" name="Content Placeholder 3">
            <a:extLst>
              <a:ext uri="{FF2B5EF4-FFF2-40B4-BE49-F238E27FC236}">
                <a16:creationId xmlns:a16="http://schemas.microsoft.com/office/drawing/2014/main" id="{F77E78E0-F594-AF23-DCD8-90E92E95BFAB}"/>
              </a:ext>
            </a:extLst>
          </p:cNvPr>
          <p:cNvSpPr>
            <a:spLocks noGrp="1"/>
          </p:cNvSpPr>
          <p:nvPr>
            <p:ph sz="quarter" idx="11"/>
          </p:nvPr>
        </p:nvSpPr>
        <p:spPr>
          <a:xfrm>
            <a:off x="1854200" y="5216415"/>
            <a:ext cx="5461000" cy="866001"/>
          </a:xfrm>
        </p:spPr>
        <p:txBody>
          <a:bodyPr/>
          <a:lstStyle/>
          <a:p>
            <a:r>
              <a:rPr lang="en-US" dirty="0"/>
              <a:t>Entertainment Distraction</a:t>
            </a:r>
          </a:p>
        </p:txBody>
      </p:sp>
      <p:sp>
        <p:nvSpPr>
          <p:cNvPr id="5" name="Content Placeholder 4">
            <a:extLst>
              <a:ext uri="{FF2B5EF4-FFF2-40B4-BE49-F238E27FC236}">
                <a16:creationId xmlns:a16="http://schemas.microsoft.com/office/drawing/2014/main" id="{D9DBF9EF-68C9-1B74-208B-7059B3D62B63}"/>
              </a:ext>
            </a:extLst>
          </p:cNvPr>
          <p:cNvSpPr>
            <a:spLocks noGrp="1"/>
          </p:cNvSpPr>
          <p:nvPr>
            <p:ph sz="quarter" idx="12"/>
          </p:nvPr>
        </p:nvSpPr>
        <p:spPr>
          <a:xfrm>
            <a:off x="1854200" y="8283807"/>
            <a:ext cx="5461000" cy="935741"/>
          </a:xfrm>
        </p:spPr>
        <p:txBody>
          <a:bodyPr/>
          <a:lstStyle/>
          <a:p>
            <a:r>
              <a:rPr lang="en-US" dirty="0"/>
              <a:t>Self-expression</a:t>
            </a:r>
          </a:p>
        </p:txBody>
      </p:sp>
      <p:pic>
        <p:nvPicPr>
          <p:cNvPr id="10" name="Picture 2">
            <a:extLst>
              <a:ext uri="{FF2B5EF4-FFF2-40B4-BE49-F238E27FC236}">
                <a16:creationId xmlns:a16="http://schemas.microsoft.com/office/drawing/2014/main" id="{A2ACA937-CFB4-76E9-B11D-FF31ADCA21CA}"/>
              </a:ext>
              <a:ext uri="{C183D7F6-B498-43B3-948B-1728B52AA6E4}">
                <adec:decorative xmlns:adec="http://schemas.microsoft.com/office/drawing/2017/decorative" val="1"/>
              </a:ext>
            </a:extLst>
          </p:cNvPr>
          <p:cNvPicPr/>
          <p:nvPr/>
        </p:nvPicPr>
        <p:blipFill>
          <a:blip r:embed="rId3" cstate="print"/>
          <a:stretch>
            <a:fillRect/>
          </a:stretch>
        </p:blipFill>
        <p:spPr>
          <a:xfrm>
            <a:off x="1854200" y="1427744"/>
            <a:ext cx="15361919" cy="7544872"/>
          </a:xfrm>
          <a:prstGeom prst="rect">
            <a:avLst/>
          </a:prstGeom>
        </p:spPr>
      </p:pic>
    </p:spTree>
    <p:extLst>
      <p:ext uri="{BB962C8B-B14F-4D97-AF65-F5344CB8AC3E}">
        <p14:creationId xmlns:p14="http://schemas.microsoft.com/office/powerpoint/2010/main" val="2738839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42B5-FF24-370E-FF7B-F898F00143D8}"/>
              </a:ext>
            </a:extLst>
          </p:cNvPr>
          <p:cNvSpPr>
            <a:spLocks noGrp="1"/>
          </p:cNvSpPr>
          <p:nvPr>
            <p:ph type="title"/>
          </p:nvPr>
        </p:nvSpPr>
        <p:spPr>
          <a:xfrm>
            <a:off x="1295400" y="1812297"/>
            <a:ext cx="5334000" cy="1447800"/>
          </a:xfrm>
        </p:spPr>
        <p:txBody>
          <a:bodyPr/>
          <a:lstStyle/>
          <a:p>
            <a:r>
              <a:rPr lang="en-US" dirty="0"/>
              <a:t>Features:</a:t>
            </a:r>
          </a:p>
        </p:txBody>
      </p:sp>
      <p:sp>
        <p:nvSpPr>
          <p:cNvPr id="3" name="Content Placeholder 2">
            <a:extLst>
              <a:ext uri="{FF2B5EF4-FFF2-40B4-BE49-F238E27FC236}">
                <a16:creationId xmlns:a16="http://schemas.microsoft.com/office/drawing/2014/main" id="{B82ABDB2-0BE2-F161-6A3E-569E138555CC}"/>
              </a:ext>
            </a:extLst>
          </p:cNvPr>
          <p:cNvSpPr>
            <a:spLocks noGrp="1"/>
          </p:cNvSpPr>
          <p:nvPr>
            <p:ph sz="quarter" idx="10"/>
          </p:nvPr>
        </p:nvSpPr>
        <p:spPr>
          <a:xfrm>
            <a:off x="1066800" y="2860674"/>
            <a:ext cx="7696200" cy="866001"/>
          </a:xfrm>
        </p:spPr>
        <p:txBody>
          <a:bodyPr/>
          <a:lstStyle/>
          <a:p>
            <a:r>
              <a:rPr lang="en-US" b="1" dirty="0"/>
              <a:t>What a tool can do</a:t>
            </a:r>
            <a:endParaRPr lang="en-IN" dirty="0"/>
          </a:p>
        </p:txBody>
      </p:sp>
      <p:sp>
        <p:nvSpPr>
          <p:cNvPr id="4" name="Content Placeholder 3">
            <a:extLst>
              <a:ext uri="{FF2B5EF4-FFF2-40B4-BE49-F238E27FC236}">
                <a16:creationId xmlns:a16="http://schemas.microsoft.com/office/drawing/2014/main" id="{C86CE2AA-FF77-0C9A-ED12-A9773A57E3B4}"/>
              </a:ext>
            </a:extLst>
          </p:cNvPr>
          <p:cNvSpPr>
            <a:spLocks noGrp="1"/>
          </p:cNvSpPr>
          <p:nvPr>
            <p:ph sz="quarter" idx="11"/>
          </p:nvPr>
        </p:nvSpPr>
        <p:spPr>
          <a:xfrm>
            <a:off x="1295400" y="4910739"/>
            <a:ext cx="1234440" cy="385443"/>
          </a:xfrm>
        </p:spPr>
        <p:txBody>
          <a:bodyPr/>
          <a:lstStyle/>
          <a:p>
            <a:r>
              <a:rPr lang="en-US" b="1" dirty="0"/>
              <a:t>Defaults:</a:t>
            </a:r>
            <a:endParaRPr lang="en-US" dirty="0"/>
          </a:p>
        </p:txBody>
      </p:sp>
      <p:sp>
        <p:nvSpPr>
          <p:cNvPr id="5" name="Content Placeholder 4">
            <a:extLst>
              <a:ext uri="{FF2B5EF4-FFF2-40B4-BE49-F238E27FC236}">
                <a16:creationId xmlns:a16="http://schemas.microsoft.com/office/drawing/2014/main" id="{C34A1D55-0C5B-3420-FDA8-D81FF4398657}"/>
              </a:ext>
            </a:extLst>
          </p:cNvPr>
          <p:cNvSpPr>
            <a:spLocks noGrp="1"/>
          </p:cNvSpPr>
          <p:nvPr>
            <p:ph sz="quarter" idx="12"/>
          </p:nvPr>
        </p:nvSpPr>
        <p:spPr>
          <a:xfrm>
            <a:off x="1295400" y="6626307"/>
            <a:ext cx="7086600" cy="1111168"/>
          </a:xfrm>
        </p:spPr>
        <p:txBody>
          <a:bodyPr/>
          <a:lstStyle/>
          <a:p>
            <a:r>
              <a:rPr lang="en-US" b="1" dirty="0"/>
              <a:t>What is obvious or easy to do</a:t>
            </a:r>
            <a:endParaRPr lang="en-US" dirty="0"/>
          </a:p>
        </p:txBody>
      </p:sp>
      <p:pic>
        <p:nvPicPr>
          <p:cNvPr id="9" name="Picture 2">
            <a:extLst>
              <a:ext uri="{FF2B5EF4-FFF2-40B4-BE49-F238E27FC236}">
                <a16:creationId xmlns:a16="http://schemas.microsoft.com/office/drawing/2014/main" id="{4491D519-8444-376D-89A8-C7B3045D2FF2}"/>
              </a:ext>
              <a:ext uri="{C183D7F6-B498-43B3-948B-1728B52AA6E4}">
                <adec:decorative xmlns:adec="http://schemas.microsoft.com/office/drawing/2017/decorative" val="1"/>
              </a:ext>
            </a:extLst>
          </p:cNvPr>
          <p:cNvPicPr/>
          <p:nvPr/>
        </p:nvPicPr>
        <p:blipFill>
          <a:blip r:embed="rId3" cstate="print"/>
          <a:stretch>
            <a:fillRect/>
          </a:stretch>
        </p:blipFill>
        <p:spPr>
          <a:xfrm>
            <a:off x="1046480" y="1691942"/>
            <a:ext cx="16169639" cy="6864055"/>
          </a:xfrm>
          <a:prstGeom prst="rect">
            <a:avLst/>
          </a:prstGeom>
        </p:spPr>
      </p:pic>
    </p:spTree>
    <p:extLst>
      <p:ext uri="{BB962C8B-B14F-4D97-AF65-F5344CB8AC3E}">
        <p14:creationId xmlns:p14="http://schemas.microsoft.com/office/powerpoint/2010/main" val="355226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04A4A9-204B-22A7-7396-E1A93F33BD06}"/>
              </a:ext>
            </a:extLst>
          </p:cNvPr>
          <p:cNvSpPr>
            <a:spLocks noGrp="1"/>
          </p:cNvSpPr>
          <p:nvPr>
            <p:ph type="title"/>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effectLst/>
                <a:latin typeface="+mj-lt"/>
                <a:ea typeface="+mj-ea"/>
                <a:cs typeface="+mj-cs"/>
              </a:rPr>
              <a:t>Why talk about habits?</a:t>
            </a:r>
            <a:endParaRPr lang="en-IN" sz="1800" dirty="0">
              <a:effectLst/>
              <a:latin typeface="+mj-lt"/>
              <a:ea typeface="+mj-ea"/>
              <a:cs typeface="+mj-cs"/>
            </a:endParaRPr>
          </a:p>
        </p:txBody>
      </p:sp>
      <p:sp>
        <p:nvSpPr>
          <p:cNvPr id="12" name="Content Placeholder 11">
            <a:extLst>
              <a:ext uri="{FF2B5EF4-FFF2-40B4-BE49-F238E27FC236}">
                <a16:creationId xmlns:a16="http://schemas.microsoft.com/office/drawing/2014/main" id="{264F380B-8DB7-B258-017E-1B076C362B67}"/>
              </a:ext>
            </a:extLst>
          </p:cNvPr>
          <p:cNvSpPr>
            <a:spLocks noGrp="1"/>
          </p:cNvSpPr>
          <p:nvPr>
            <p:ph sz="quarter" idx="10"/>
          </p:nvPr>
        </p:nvSpPr>
        <p:spPr/>
        <p:txBody>
          <a:bodyPr/>
          <a:lstStyle/>
          <a:p>
            <a:endParaRPr lang="en-US"/>
          </a:p>
        </p:txBody>
      </p:sp>
      <p:sp>
        <p:nvSpPr>
          <p:cNvPr id="13" name="Content Placeholder 12">
            <a:extLst>
              <a:ext uri="{FF2B5EF4-FFF2-40B4-BE49-F238E27FC236}">
                <a16:creationId xmlns:a16="http://schemas.microsoft.com/office/drawing/2014/main" id="{3C3D0054-D7F3-BEA9-F4A9-03AF8A69301B}"/>
              </a:ext>
            </a:extLst>
          </p:cNvPr>
          <p:cNvSpPr>
            <a:spLocks noGrp="1"/>
          </p:cNvSpPr>
          <p:nvPr>
            <p:ph sz="quarter" idx="11"/>
          </p:nvPr>
        </p:nvSpPr>
        <p:spPr/>
        <p:txBody>
          <a:bodyPr/>
          <a:lstStyle/>
          <a:p>
            <a:endParaRPr lang="en-US"/>
          </a:p>
        </p:txBody>
      </p:sp>
      <p:sp>
        <p:nvSpPr>
          <p:cNvPr id="14" name="Content Placeholder 13">
            <a:extLst>
              <a:ext uri="{FF2B5EF4-FFF2-40B4-BE49-F238E27FC236}">
                <a16:creationId xmlns:a16="http://schemas.microsoft.com/office/drawing/2014/main" id="{2695C99E-AB70-D589-01BD-D765FD0A23B8}"/>
              </a:ext>
            </a:extLst>
          </p:cNvPr>
          <p:cNvSpPr>
            <a:spLocks noGrp="1"/>
          </p:cNvSpPr>
          <p:nvPr>
            <p:ph sz="quarter" idx="12"/>
          </p:nvPr>
        </p:nvSpPr>
        <p:spPr/>
        <p:txBody>
          <a:bodyPr/>
          <a:lstStyle/>
          <a:p>
            <a:endParaRPr lang="en-US"/>
          </a:p>
        </p:txBody>
      </p:sp>
      <p:pic>
        <p:nvPicPr>
          <p:cNvPr id="15" name="Picture 2">
            <a:extLst>
              <a:ext uri="{FF2B5EF4-FFF2-40B4-BE49-F238E27FC236}">
                <a16:creationId xmlns:a16="http://schemas.microsoft.com/office/drawing/2014/main" id="{938C91CB-F470-A6BF-0332-272A178B76C2}"/>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266821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31EB-E8AB-27B7-A027-FB2B9B611333}"/>
              </a:ext>
            </a:extLst>
          </p:cNvPr>
          <p:cNvSpPr>
            <a:spLocks noGrp="1"/>
          </p:cNvSpPr>
          <p:nvPr>
            <p:ph type="title"/>
          </p:nvPr>
        </p:nvSpPr>
        <p:spPr>
          <a:xfrm>
            <a:off x="1041400" y="2784475"/>
            <a:ext cx="9220200" cy="5334000"/>
          </a:xfrm>
        </p:spPr>
        <p:txBody>
          <a:bodyPr/>
          <a:lstStyle/>
          <a:p>
            <a:r>
              <a:rPr lang="en-US" b="1" dirty="0"/>
              <a:t>How would you change the apps’ features or defaults if you could?</a:t>
            </a:r>
            <a:endParaRPr lang="en-US" dirty="0"/>
          </a:p>
        </p:txBody>
      </p:sp>
      <p:pic>
        <p:nvPicPr>
          <p:cNvPr id="7" name="Picture 2">
            <a:extLst>
              <a:ext uri="{FF2B5EF4-FFF2-40B4-BE49-F238E27FC236}">
                <a16:creationId xmlns:a16="http://schemas.microsoft.com/office/drawing/2014/main" id="{8AD5F6C3-8112-7125-DA02-E11F7869AF79}"/>
              </a:ext>
              <a:ext uri="{C183D7F6-B498-43B3-948B-1728B52AA6E4}">
                <adec:decorative xmlns:adec="http://schemas.microsoft.com/office/drawing/2017/decorative" val="1"/>
              </a:ext>
            </a:extLst>
          </p:cNvPr>
          <p:cNvPicPr/>
          <p:nvPr/>
        </p:nvPicPr>
        <p:blipFill>
          <a:blip r:embed="rId3" cstate="print"/>
          <a:stretch>
            <a:fillRect/>
          </a:stretch>
        </p:blipFill>
        <p:spPr>
          <a:xfrm>
            <a:off x="1016000" y="1707184"/>
            <a:ext cx="16215360" cy="6909781"/>
          </a:xfrm>
          <a:prstGeom prst="rect">
            <a:avLst/>
          </a:prstGeom>
        </p:spPr>
      </p:pic>
    </p:spTree>
    <p:extLst>
      <p:ext uri="{BB962C8B-B14F-4D97-AF65-F5344CB8AC3E}">
        <p14:creationId xmlns:p14="http://schemas.microsoft.com/office/powerpoint/2010/main" val="659935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411C-8BD3-0A32-2E9A-CFD5DD7AF1E2}"/>
              </a:ext>
            </a:extLst>
          </p:cNvPr>
          <p:cNvSpPr>
            <a:spLocks noGrp="1"/>
          </p:cNvSpPr>
          <p:nvPr>
            <p:ph type="title"/>
          </p:nvPr>
        </p:nvSpPr>
        <p:spPr>
          <a:xfrm>
            <a:off x="1102362" y="2362992"/>
            <a:ext cx="7315200" cy="5562600"/>
          </a:xfrm>
        </p:spPr>
        <p:txBody>
          <a:bodyPr/>
          <a:lstStyle/>
          <a:p>
            <a:r>
              <a:rPr lang="en-US" b="1" dirty="0"/>
              <a:t>How can we use tools as though they had been changed?</a:t>
            </a:r>
            <a:endParaRPr lang="en-US" dirty="0"/>
          </a:p>
        </p:txBody>
      </p:sp>
      <p:pic>
        <p:nvPicPr>
          <p:cNvPr id="7" name="Picture 2">
            <a:extLst>
              <a:ext uri="{FF2B5EF4-FFF2-40B4-BE49-F238E27FC236}">
                <a16:creationId xmlns:a16="http://schemas.microsoft.com/office/drawing/2014/main" id="{BE1406D6-4FFD-CC27-FD77-1E465731BCB6}"/>
              </a:ext>
              <a:ext uri="{C183D7F6-B498-43B3-948B-1728B52AA6E4}">
                <adec:decorative xmlns:adec="http://schemas.microsoft.com/office/drawing/2017/decorative" val="1"/>
              </a:ext>
            </a:extLst>
          </p:cNvPr>
          <p:cNvPicPr/>
          <p:nvPr/>
        </p:nvPicPr>
        <p:blipFill>
          <a:blip r:embed="rId3" cstate="print"/>
          <a:stretch>
            <a:fillRect/>
          </a:stretch>
        </p:blipFill>
        <p:spPr>
          <a:xfrm>
            <a:off x="1056639" y="1732588"/>
            <a:ext cx="16159479" cy="6823409"/>
          </a:xfrm>
          <a:prstGeom prst="rect">
            <a:avLst/>
          </a:prstGeom>
        </p:spPr>
      </p:pic>
    </p:spTree>
    <p:extLst>
      <p:ext uri="{BB962C8B-B14F-4D97-AF65-F5344CB8AC3E}">
        <p14:creationId xmlns:p14="http://schemas.microsoft.com/office/powerpoint/2010/main" val="1263089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8199-BC60-CFEB-638B-65E9DA469C42}"/>
              </a:ext>
            </a:extLst>
          </p:cNvPr>
          <p:cNvSpPr>
            <a:spLocks noGrp="1"/>
          </p:cNvSpPr>
          <p:nvPr>
            <p:ph type="title"/>
          </p:nvPr>
        </p:nvSpPr>
        <p:spPr>
          <a:xfrm>
            <a:off x="914400" y="411734"/>
            <a:ext cx="16459200" cy="553998"/>
          </a:xfrm>
        </p:spPr>
        <p:txBody>
          <a:bodyPr/>
          <a:lstStyle/>
          <a:p>
            <a:r>
              <a:rPr lang="en-US" b="1" dirty="0"/>
              <a:t>How can we use tools as though they had been changed?-1</a:t>
            </a:r>
            <a:endParaRPr lang="en-US" dirty="0"/>
          </a:p>
        </p:txBody>
      </p:sp>
      <p:pic>
        <p:nvPicPr>
          <p:cNvPr id="7" name="Picture 3">
            <a:extLst>
              <a:ext uri="{FF2B5EF4-FFF2-40B4-BE49-F238E27FC236}">
                <a16:creationId xmlns:a16="http://schemas.microsoft.com/office/drawing/2014/main" id="{0BFCD5FC-3987-FB3C-4092-80804C2E9F47}"/>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pic>
        <p:nvPicPr>
          <p:cNvPr id="8" name="Picture 4" descr="Quote from researcher Dr. Luca Magic-Weinberg: &quot;How you spend your time on screens, and not how much time you spend online, is the best predictor of loneliness and well-being. Using social media to actively connect with friends and family and find support - instead of just scrolling endlessly through Instagram and comparing oneself to others and feeling excluded - can have a positive impact on well-being.&quot;">
            <a:extLst>
              <a:ext uri="{FF2B5EF4-FFF2-40B4-BE49-F238E27FC236}">
                <a16:creationId xmlns:a16="http://schemas.microsoft.com/office/drawing/2014/main" id="{74A03AA5-BB35-F6D7-7D92-A24A7F00DBD4}"/>
              </a:ext>
            </a:extLst>
          </p:cNvPr>
          <p:cNvPicPr/>
          <p:nvPr/>
        </p:nvPicPr>
        <p:blipFill>
          <a:blip r:embed="rId4" cstate="print"/>
          <a:stretch>
            <a:fillRect/>
          </a:stretch>
        </p:blipFill>
        <p:spPr>
          <a:xfrm>
            <a:off x="1558671" y="923543"/>
            <a:ext cx="9254363" cy="8257032"/>
          </a:xfrm>
          <a:prstGeom prst="rect">
            <a:avLst/>
          </a:prstGeom>
        </p:spPr>
      </p:pic>
    </p:spTree>
    <p:extLst>
      <p:ext uri="{BB962C8B-B14F-4D97-AF65-F5344CB8AC3E}">
        <p14:creationId xmlns:p14="http://schemas.microsoft.com/office/powerpoint/2010/main" val="405411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EEDA-770B-D5AF-3E8D-3EB80C2A7B71}"/>
              </a:ext>
            </a:extLst>
          </p:cNvPr>
          <p:cNvSpPr>
            <a:spLocks noGrp="1"/>
          </p:cNvSpPr>
          <p:nvPr>
            <p:ph type="title"/>
          </p:nvPr>
        </p:nvSpPr>
        <p:spPr>
          <a:xfrm>
            <a:off x="4876800" y="1412875"/>
            <a:ext cx="8915400" cy="838200"/>
          </a:xfrm>
        </p:spPr>
        <p:txBody>
          <a:bodyPr/>
          <a:lstStyle/>
          <a:p>
            <a:r>
              <a:rPr lang="en-US" b="1" dirty="0"/>
              <a:t>Comparison</a:t>
            </a:r>
            <a:endParaRPr lang="en-US" dirty="0"/>
          </a:p>
        </p:txBody>
      </p:sp>
      <p:pic>
        <p:nvPicPr>
          <p:cNvPr id="6" name="Picture 2">
            <a:extLst>
              <a:ext uri="{FF2B5EF4-FFF2-40B4-BE49-F238E27FC236}">
                <a16:creationId xmlns:a16="http://schemas.microsoft.com/office/drawing/2014/main" id="{4388B716-AF1F-BD9B-5F56-E45BBEF03B27}"/>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352239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C623-DE7A-8195-D9CB-2422841F7BE8}"/>
              </a:ext>
            </a:extLst>
          </p:cNvPr>
          <p:cNvSpPr>
            <a:spLocks noGrp="1"/>
          </p:cNvSpPr>
          <p:nvPr>
            <p:ph type="title"/>
          </p:nvPr>
        </p:nvSpPr>
        <p:spPr>
          <a:xfrm>
            <a:off x="914400" y="1260475"/>
            <a:ext cx="9982200" cy="3886200"/>
          </a:xfrm>
        </p:spPr>
        <p:txBody>
          <a:bodyPr/>
          <a:lstStyle/>
          <a:p>
            <a:r>
              <a:rPr lang="en-US" dirty="0"/>
              <a:t>Improve your feed</a:t>
            </a:r>
          </a:p>
        </p:txBody>
      </p:sp>
      <p:pic>
        <p:nvPicPr>
          <p:cNvPr id="6" name="Picture 2">
            <a:extLst>
              <a:ext uri="{FF2B5EF4-FFF2-40B4-BE49-F238E27FC236}">
                <a16:creationId xmlns:a16="http://schemas.microsoft.com/office/drawing/2014/main" id="{8A023F53-9468-B734-F86F-1BF5B7C54BE8}"/>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3863232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1BFEC4-52C3-48E8-B859-82C9F39AA719}"/>
              </a:ext>
            </a:extLst>
          </p:cNvPr>
          <p:cNvSpPr>
            <a:spLocks noGrp="1"/>
          </p:cNvSpPr>
          <p:nvPr>
            <p:ph type="title"/>
          </p:nvPr>
        </p:nvSpPr>
        <p:spPr>
          <a:xfrm>
            <a:off x="914400" y="411734"/>
            <a:ext cx="16459200" cy="276999"/>
          </a:xfrm>
        </p:spPr>
        <p:txBody>
          <a:bodyPr/>
          <a:lstStyle/>
          <a:p>
            <a:r>
              <a:rPr lang="en-US" dirty="0"/>
              <a:t>Improve your feed-1</a:t>
            </a:r>
          </a:p>
        </p:txBody>
      </p:sp>
      <p:sp>
        <p:nvSpPr>
          <p:cNvPr id="7" name="Content Placeholder 6">
            <a:extLst>
              <a:ext uri="{FF2B5EF4-FFF2-40B4-BE49-F238E27FC236}">
                <a16:creationId xmlns:a16="http://schemas.microsoft.com/office/drawing/2014/main" id="{74BA7B15-30BD-4A4D-932B-EEFEAB5B6F95}"/>
              </a:ext>
            </a:extLst>
          </p:cNvPr>
          <p:cNvSpPr>
            <a:spLocks noGrp="1"/>
          </p:cNvSpPr>
          <p:nvPr>
            <p:ph sz="quarter" idx="10"/>
          </p:nvPr>
        </p:nvSpPr>
        <p:spPr>
          <a:xfrm>
            <a:off x="914400" y="2479675"/>
            <a:ext cx="3200400" cy="276999"/>
          </a:xfrm>
        </p:spPr>
        <p:txBody>
          <a:bodyPr/>
          <a:lstStyle/>
          <a:p>
            <a:r>
              <a:rPr lang="en-US" b="1" baseline="-25000" dirty="0"/>
              <a:t>WATCH TIME</a:t>
            </a:r>
            <a:endParaRPr lang="en-US" dirty="0"/>
          </a:p>
        </p:txBody>
      </p:sp>
      <p:sp>
        <p:nvSpPr>
          <p:cNvPr id="8" name="Content Placeholder 7">
            <a:extLst>
              <a:ext uri="{FF2B5EF4-FFF2-40B4-BE49-F238E27FC236}">
                <a16:creationId xmlns:a16="http://schemas.microsoft.com/office/drawing/2014/main" id="{7190CEC3-966C-2A5A-5CB9-23E75C68D1ED}"/>
              </a:ext>
            </a:extLst>
          </p:cNvPr>
          <p:cNvSpPr>
            <a:spLocks noGrp="1"/>
          </p:cNvSpPr>
          <p:nvPr>
            <p:ph sz="quarter" idx="11"/>
          </p:nvPr>
        </p:nvSpPr>
        <p:spPr>
          <a:xfrm>
            <a:off x="914400" y="3165475"/>
            <a:ext cx="3200400" cy="461665"/>
          </a:xfrm>
        </p:spPr>
        <p:txBody>
          <a:bodyPr/>
          <a:lstStyle/>
          <a:p>
            <a:r>
              <a:rPr lang="en-US" b="1" baseline="-25000" dirty="0"/>
              <a:t>Trying to make users watch as much of each video as possible.</a:t>
            </a:r>
            <a:endParaRPr lang="en-US" dirty="0"/>
          </a:p>
        </p:txBody>
      </p:sp>
      <p:sp>
        <p:nvSpPr>
          <p:cNvPr id="9" name="Content Placeholder 8">
            <a:extLst>
              <a:ext uri="{FF2B5EF4-FFF2-40B4-BE49-F238E27FC236}">
                <a16:creationId xmlns:a16="http://schemas.microsoft.com/office/drawing/2014/main" id="{54539411-7391-15E6-515B-0A03C038835A}"/>
              </a:ext>
            </a:extLst>
          </p:cNvPr>
          <p:cNvSpPr>
            <a:spLocks noGrp="1"/>
          </p:cNvSpPr>
          <p:nvPr>
            <p:ph sz="quarter" idx="12"/>
          </p:nvPr>
        </p:nvSpPr>
        <p:spPr>
          <a:xfrm>
            <a:off x="4495800" y="2479675"/>
            <a:ext cx="3200400" cy="276999"/>
          </a:xfrm>
        </p:spPr>
        <p:txBody>
          <a:bodyPr/>
          <a:lstStyle/>
          <a:p>
            <a:r>
              <a:rPr lang="en-US" b="1" baseline="-25000" dirty="0"/>
              <a:t>ENGAGEMENT</a:t>
            </a:r>
            <a:endParaRPr lang="en-US" dirty="0"/>
          </a:p>
        </p:txBody>
      </p:sp>
      <p:sp>
        <p:nvSpPr>
          <p:cNvPr id="10" name="Content Placeholder 9">
            <a:extLst>
              <a:ext uri="{FF2B5EF4-FFF2-40B4-BE49-F238E27FC236}">
                <a16:creationId xmlns:a16="http://schemas.microsoft.com/office/drawing/2014/main" id="{ED4324A7-FEED-D5EC-3914-7BB22AA32E5C}"/>
              </a:ext>
            </a:extLst>
          </p:cNvPr>
          <p:cNvSpPr>
            <a:spLocks noGrp="1"/>
          </p:cNvSpPr>
          <p:nvPr>
            <p:ph sz="quarter" idx="13"/>
          </p:nvPr>
        </p:nvSpPr>
        <p:spPr>
          <a:xfrm>
            <a:off x="4495800" y="3165475"/>
            <a:ext cx="3352800" cy="461665"/>
          </a:xfrm>
        </p:spPr>
        <p:txBody>
          <a:bodyPr/>
          <a:lstStyle/>
          <a:p>
            <a:r>
              <a:rPr lang="en-US" b="1" baseline="-25000" dirty="0"/>
              <a:t>Getting users to comment on, Like and reply to as many videos as possible.</a:t>
            </a:r>
            <a:endParaRPr lang="en-US" dirty="0"/>
          </a:p>
        </p:txBody>
      </p:sp>
      <p:sp>
        <p:nvSpPr>
          <p:cNvPr id="11" name="Content Placeholder 10">
            <a:extLst>
              <a:ext uri="{FF2B5EF4-FFF2-40B4-BE49-F238E27FC236}">
                <a16:creationId xmlns:a16="http://schemas.microsoft.com/office/drawing/2014/main" id="{377E7F33-FDA7-F157-FDE9-560F04A260F6}"/>
              </a:ext>
            </a:extLst>
          </p:cNvPr>
          <p:cNvSpPr>
            <a:spLocks noGrp="1"/>
          </p:cNvSpPr>
          <p:nvPr>
            <p:ph sz="quarter" idx="14"/>
          </p:nvPr>
        </p:nvSpPr>
        <p:spPr>
          <a:xfrm>
            <a:off x="8382000" y="2479675"/>
            <a:ext cx="3200400" cy="276999"/>
          </a:xfrm>
        </p:spPr>
        <p:txBody>
          <a:bodyPr/>
          <a:lstStyle/>
          <a:p>
            <a:r>
              <a:rPr lang="en-US" b="1" baseline="-25000" dirty="0"/>
              <a:t>STICKINESS</a:t>
            </a:r>
            <a:endParaRPr lang="en-US" dirty="0"/>
          </a:p>
        </p:txBody>
      </p:sp>
      <p:sp>
        <p:nvSpPr>
          <p:cNvPr id="12" name="Content Placeholder 11">
            <a:extLst>
              <a:ext uri="{FF2B5EF4-FFF2-40B4-BE49-F238E27FC236}">
                <a16:creationId xmlns:a16="http://schemas.microsoft.com/office/drawing/2014/main" id="{8518F7D2-8D70-79BB-C07F-F9C6BBD23E0F}"/>
              </a:ext>
            </a:extLst>
          </p:cNvPr>
          <p:cNvSpPr>
            <a:spLocks noGrp="1"/>
          </p:cNvSpPr>
          <p:nvPr>
            <p:ph sz="quarter" idx="15"/>
          </p:nvPr>
        </p:nvSpPr>
        <p:spPr>
          <a:xfrm>
            <a:off x="8153400" y="3165475"/>
            <a:ext cx="3200400" cy="461665"/>
          </a:xfrm>
        </p:spPr>
        <p:txBody>
          <a:bodyPr/>
          <a:lstStyle/>
          <a:p>
            <a:r>
              <a:rPr lang="en-US" b="1" baseline="-25000" dirty="0"/>
              <a:t>Trying to make sure that users keep watching videos instead of leaving the platform.</a:t>
            </a:r>
            <a:endParaRPr lang="en-US" dirty="0"/>
          </a:p>
        </p:txBody>
      </p:sp>
      <p:sp>
        <p:nvSpPr>
          <p:cNvPr id="13" name="Content Placeholder 12">
            <a:extLst>
              <a:ext uri="{FF2B5EF4-FFF2-40B4-BE49-F238E27FC236}">
                <a16:creationId xmlns:a16="http://schemas.microsoft.com/office/drawing/2014/main" id="{7CB47D50-C354-76FD-8EAE-25008C110F5C}"/>
              </a:ext>
            </a:extLst>
          </p:cNvPr>
          <p:cNvSpPr>
            <a:spLocks noGrp="1"/>
          </p:cNvSpPr>
          <p:nvPr>
            <p:ph sz="quarter" idx="16"/>
          </p:nvPr>
        </p:nvSpPr>
        <p:spPr>
          <a:xfrm>
            <a:off x="11811000" y="2479675"/>
            <a:ext cx="2362200" cy="276999"/>
          </a:xfrm>
        </p:spPr>
        <p:txBody>
          <a:bodyPr/>
          <a:lstStyle/>
          <a:p>
            <a:r>
              <a:rPr lang="en-US" b="1" baseline="-25000" dirty="0"/>
              <a:t>VIRALITY</a:t>
            </a:r>
            <a:endParaRPr lang="en-US" dirty="0"/>
          </a:p>
        </p:txBody>
      </p:sp>
      <p:sp>
        <p:nvSpPr>
          <p:cNvPr id="14" name="Content Placeholder 13">
            <a:extLst>
              <a:ext uri="{FF2B5EF4-FFF2-40B4-BE49-F238E27FC236}">
                <a16:creationId xmlns:a16="http://schemas.microsoft.com/office/drawing/2014/main" id="{EB7893FD-50E7-9214-215F-8C0F44A4F857}"/>
              </a:ext>
            </a:extLst>
          </p:cNvPr>
          <p:cNvSpPr>
            <a:spLocks noGrp="1"/>
          </p:cNvSpPr>
          <p:nvPr>
            <p:ph sz="quarter" idx="17"/>
          </p:nvPr>
        </p:nvSpPr>
        <p:spPr>
          <a:xfrm>
            <a:off x="11811000" y="3165475"/>
            <a:ext cx="2362200" cy="646331"/>
          </a:xfrm>
        </p:spPr>
        <p:txBody>
          <a:bodyPr/>
          <a:lstStyle/>
          <a:p>
            <a:r>
              <a:rPr lang="en-US" b="1" baseline="-25000" dirty="0"/>
              <a:t>Encouraging users to share the videos they watch with as many people as possible.</a:t>
            </a:r>
            <a:endParaRPr lang="en-US" dirty="0"/>
          </a:p>
        </p:txBody>
      </p:sp>
      <p:sp>
        <p:nvSpPr>
          <p:cNvPr id="15" name="Content Placeholder 14">
            <a:extLst>
              <a:ext uri="{FF2B5EF4-FFF2-40B4-BE49-F238E27FC236}">
                <a16:creationId xmlns:a16="http://schemas.microsoft.com/office/drawing/2014/main" id="{237CCBD9-46E3-9116-DD99-89BFFB5E5382}"/>
              </a:ext>
            </a:extLst>
          </p:cNvPr>
          <p:cNvSpPr>
            <a:spLocks noGrp="1"/>
          </p:cNvSpPr>
          <p:nvPr>
            <p:ph sz="quarter" idx="18"/>
          </p:nvPr>
        </p:nvSpPr>
        <p:spPr>
          <a:xfrm>
            <a:off x="14554200" y="2327276"/>
            <a:ext cx="2819400" cy="276999"/>
          </a:xfrm>
        </p:spPr>
        <p:txBody>
          <a:bodyPr/>
          <a:lstStyle/>
          <a:p>
            <a:r>
              <a:rPr lang="en-US" b="1" baseline="-25000" dirty="0"/>
              <a:t>DAILY USE</a:t>
            </a:r>
            <a:endParaRPr lang="en-US" dirty="0"/>
          </a:p>
        </p:txBody>
      </p:sp>
      <p:sp>
        <p:nvSpPr>
          <p:cNvPr id="16" name="Content Placeholder 15">
            <a:extLst>
              <a:ext uri="{FF2B5EF4-FFF2-40B4-BE49-F238E27FC236}">
                <a16:creationId xmlns:a16="http://schemas.microsoft.com/office/drawing/2014/main" id="{6D31BBA0-B60D-10EF-F78B-41D56760B98C}"/>
              </a:ext>
            </a:extLst>
          </p:cNvPr>
          <p:cNvSpPr>
            <a:spLocks noGrp="1"/>
          </p:cNvSpPr>
          <p:nvPr>
            <p:ph sz="quarter" idx="19"/>
          </p:nvPr>
        </p:nvSpPr>
        <p:spPr>
          <a:xfrm>
            <a:off x="14401800" y="3165475"/>
            <a:ext cx="2971800" cy="461665"/>
          </a:xfrm>
        </p:spPr>
        <p:txBody>
          <a:bodyPr/>
          <a:lstStyle/>
          <a:p>
            <a:r>
              <a:rPr lang="en-US" b="1" baseline="-25000" dirty="0"/>
              <a:t>Making sure that users come back to the app often.</a:t>
            </a:r>
            <a:endParaRPr lang="en-US" dirty="0"/>
          </a:p>
        </p:txBody>
      </p:sp>
      <p:pic>
        <p:nvPicPr>
          <p:cNvPr id="17" name="Picture 2">
            <a:extLst>
              <a:ext uri="{FF2B5EF4-FFF2-40B4-BE49-F238E27FC236}">
                <a16:creationId xmlns:a16="http://schemas.microsoft.com/office/drawing/2014/main" id="{1E4AABEE-D933-C8CA-FB55-53B4C417D8C6}"/>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877953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C1F9-8899-A6E7-7D48-3D65289DDF61}"/>
              </a:ext>
            </a:extLst>
          </p:cNvPr>
          <p:cNvSpPr>
            <a:spLocks noGrp="1"/>
          </p:cNvSpPr>
          <p:nvPr>
            <p:ph type="title"/>
          </p:nvPr>
        </p:nvSpPr>
        <p:spPr>
          <a:xfrm>
            <a:off x="914400" y="411734"/>
            <a:ext cx="8229600" cy="5039741"/>
          </a:xfrm>
        </p:spPr>
        <p:txBody>
          <a:bodyPr/>
          <a:lstStyle/>
          <a:p>
            <a:r>
              <a:rPr lang="en-US" dirty="0"/>
              <a:t>Change your algorithm</a:t>
            </a:r>
          </a:p>
        </p:txBody>
      </p:sp>
      <p:pic>
        <p:nvPicPr>
          <p:cNvPr id="6" name="Picture 2">
            <a:extLst>
              <a:ext uri="{FF2B5EF4-FFF2-40B4-BE49-F238E27FC236}">
                <a16:creationId xmlns:a16="http://schemas.microsoft.com/office/drawing/2014/main" id="{BC4998E0-FA20-B977-0EFD-C04A8257E891}"/>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729552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9FDA6-D397-E2B3-F4D3-6AB9DF74382D}"/>
              </a:ext>
            </a:extLst>
          </p:cNvPr>
          <p:cNvSpPr>
            <a:spLocks noGrp="1"/>
          </p:cNvSpPr>
          <p:nvPr>
            <p:ph type="title"/>
          </p:nvPr>
        </p:nvSpPr>
        <p:spPr>
          <a:xfrm>
            <a:off x="914400" y="411734"/>
            <a:ext cx="16459200" cy="276999"/>
          </a:xfrm>
        </p:spPr>
        <p:txBody>
          <a:bodyPr/>
          <a:lstStyle/>
          <a:p>
            <a:r>
              <a:rPr lang="en-US" dirty="0"/>
              <a:t>Change your algorithm-1</a:t>
            </a:r>
          </a:p>
        </p:txBody>
      </p:sp>
      <p:pic>
        <p:nvPicPr>
          <p:cNvPr id="7" name="Picture 2">
            <a:extLst>
              <a:ext uri="{FF2B5EF4-FFF2-40B4-BE49-F238E27FC236}">
                <a16:creationId xmlns:a16="http://schemas.microsoft.com/office/drawing/2014/main" id="{9802C234-7DCD-AC6A-D93D-2271CE119AD0}"/>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584033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8B57-54D7-A124-D0D2-6AB87ACF77B9}"/>
              </a:ext>
            </a:extLst>
          </p:cNvPr>
          <p:cNvSpPr>
            <a:spLocks noGrp="1"/>
          </p:cNvSpPr>
          <p:nvPr>
            <p:ph type="title"/>
          </p:nvPr>
        </p:nvSpPr>
        <p:spPr>
          <a:xfrm>
            <a:off x="1143000" y="868934"/>
            <a:ext cx="16459200" cy="1077341"/>
          </a:xfrm>
        </p:spPr>
        <p:txBody>
          <a:bodyPr/>
          <a:lstStyle/>
          <a:p>
            <a:r>
              <a:rPr lang="en-US" b="1" baseline="-25000" dirty="0"/>
              <a:t>Start from scratch</a:t>
            </a:r>
            <a:endParaRPr lang="en-US" dirty="0"/>
          </a:p>
        </p:txBody>
      </p:sp>
      <p:sp>
        <p:nvSpPr>
          <p:cNvPr id="6" name="Content Placeholder 5">
            <a:extLst>
              <a:ext uri="{FF2B5EF4-FFF2-40B4-BE49-F238E27FC236}">
                <a16:creationId xmlns:a16="http://schemas.microsoft.com/office/drawing/2014/main" id="{4B49FCB6-3B16-2FB1-5C91-127920BDC37A}"/>
              </a:ext>
            </a:extLst>
          </p:cNvPr>
          <p:cNvSpPr>
            <a:spLocks noGrp="1"/>
          </p:cNvSpPr>
          <p:nvPr>
            <p:ph sz="quarter" idx="10"/>
          </p:nvPr>
        </p:nvSpPr>
        <p:spPr>
          <a:xfrm>
            <a:off x="1752600" y="2479675"/>
            <a:ext cx="3200400" cy="276999"/>
          </a:xfrm>
        </p:spPr>
        <p:txBody>
          <a:bodyPr/>
          <a:lstStyle/>
          <a:p>
            <a:r>
              <a:rPr lang="en-US" b="1" baseline="-25000" dirty="0"/>
              <a:t>TIKTOK</a:t>
            </a:r>
            <a:endParaRPr lang="en-US" dirty="0"/>
          </a:p>
        </p:txBody>
      </p:sp>
      <p:sp>
        <p:nvSpPr>
          <p:cNvPr id="7" name="Content Placeholder 6">
            <a:extLst>
              <a:ext uri="{FF2B5EF4-FFF2-40B4-BE49-F238E27FC236}">
                <a16:creationId xmlns:a16="http://schemas.microsoft.com/office/drawing/2014/main" id="{36558427-3FE7-17A3-DAB6-A033A7105D9C}"/>
              </a:ext>
            </a:extLst>
          </p:cNvPr>
          <p:cNvSpPr>
            <a:spLocks noGrp="1"/>
          </p:cNvSpPr>
          <p:nvPr>
            <p:ph sz="quarter" idx="11"/>
          </p:nvPr>
        </p:nvSpPr>
        <p:spPr>
          <a:xfrm>
            <a:off x="1600200" y="3165475"/>
            <a:ext cx="3200400" cy="830997"/>
          </a:xfrm>
        </p:spPr>
        <p:txBody>
          <a:bodyPr/>
          <a:lstStyle/>
          <a:p>
            <a:pPr marL="285750" indent="-285750">
              <a:buFont typeface="Arial" panose="020B0604020202020204" pitchFamily="34" charset="0"/>
              <a:buChar char="•"/>
            </a:pPr>
            <a:r>
              <a:rPr lang="en-US" baseline="-25000" dirty="0"/>
              <a:t>Start by going to your Settings</a:t>
            </a:r>
          </a:p>
          <a:p>
            <a:pPr marL="285750" indent="-285750">
              <a:buFont typeface="Arial" panose="020B0604020202020204" pitchFamily="34" charset="0"/>
              <a:buChar char="•"/>
            </a:pPr>
            <a:r>
              <a:rPr lang="en-US" baseline="-25000" dirty="0"/>
              <a:t>Click or tap Content Preferences</a:t>
            </a:r>
          </a:p>
          <a:p>
            <a:pPr marL="285750" indent="-285750">
              <a:buFont typeface="Arial" panose="020B0604020202020204" pitchFamily="34" charset="0"/>
              <a:buChar char="•"/>
            </a:pPr>
            <a:r>
              <a:rPr lang="en-US" baseline="-25000" dirty="0"/>
              <a:t>Select Refresh Your For You Feed</a:t>
            </a:r>
          </a:p>
          <a:p>
            <a:pPr marL="285750" indent="-285750">
              <a:buFont typeface="Arial" panose="020B0604020202020204" pitchFamily="34" charset="0"/>
              <a:buChar char="•"/>
            </a:pPr>
            <a:r>
              <a:rPr lang="en-US" baseline="-25000" dirty="0"/>
              <a:t>Click or tap Refresh</a:t>
            </a:r>
            <a:endParaRPr lang="en-US" dirty="0"/>
          </a:p>
        </p:txBody>
      </p:sp>
      <p:sp>
        <p:nvSpPr>
          <p:cNvPr id="8" name="Content Placeholder 7">
            <a:extLst>
              <a:ext uri="{FF2B5EF4-FFF2-40B4-BE49-F238E27FC236}">
                <a16:creationId xmlns:a16="http://schemas.microsoft.com/office/drawing/2014/main" id="{318C38C4-984D-AA87-B622-0F737A20FBD5}"/>
              </a:ext>
            </a:extLst>
          </p:cNvPr>
          <p:cNvSpPr>
            <a:spLocks noGrp="1"/>
          </p:cNvSpPr>
          <p:nvPr>
            <p:ph sz="quarter" idx="12"/>
          </p:nvPr>
        </p:nvSpPr>
        <p:spPr>
          <a:xfrm>
            <a:off x="4495800" y="2479675"/>
            <a:ext cx="3200400" cy="276999"/>
          </a:xfrm>
        </p:spPr>
        <p:txBody>
          <a:bodyPr/>
          <a:lstStyle/>
          <a:p>
            <a:r>
              <a:rPr lang="en-US" b="1" baseline="-25000" dirty="0"/>
              <a:t>INSTAGRAM</a:t>
            </a:r>
            <a:endParaRPr lang="en-US" dirty="0"/>
          </a:p>
        </p:txBody>
      </p:sp>
      <p:sp>
        <p:nvSpPr>
          <p:cNvPr id="9" name="Content Placeholder 8">
            <a:extLst>
              <a:ext uri="{FF2B5EF4-FFF2-40B4-BE49-F238E27FC236}">
                <a16:creationId xmlns:a16="http://schemas.microsoft.com/office/drawing/2014/main" id="{9AF13BB6-4C9A-F9EC-92B7-061EA73AE727}"/>
              </a:ext>
            </a:extLst>
          </p:cNvPr>
          <p:cNvSpPr>
            <a:spLocks noGrp="1"/>
          </p:cNvSpPr>
          <p:nvPr>
            <p:ph sz="quarter" idx="13"/>
          </p:nvPr>
        </p:nvSpPr>
        <p:spPr>
          <a:xfrm>
            <a:off x="4495800" y="3165475"/>
            <a:ext cx="3352800" cy="1015663"/>
          </a:xfrm>
        </p:spPr>
        <p:txBody>
          <a:bodyPr/>
          <a:lstStyle/>
          <a:p>
            <a:pPr marL="285750" indent="-285750">
              <a:buFont typeface="Arial" panose="020B0604020202020204" pitchFamily="34" charset="0"/>
              <a:buChar char="•"/>
            </a:pPr>
            <a:r>
              <a:rPr lang="en-US" baseline="-25000" dirty="0"/>
              <a:t>Tap your profile icon</a:t>
            </a:r>
          </a:p>
          <a:p>
            <a:pPr marL="285750" indent="-285750">
              <a:buFont typeface="Arial" panose="020B0604020202020204" pitchFamily="34" charset="0"/>
              <a:buChar char="•"/>
            </a:pPr>
            <a:r>
              <a:rPr lang="en-US" baseline="-25000" dirty="0"/>
              <a:t>Tap the menu icon</a:t>
            </a:r>
          </a:p>
          <a:p>
            <a:pPr marL="285750" indent="-285750">
              <a:buFont typeface="Arial" panose="020B0604020202020204" pitchFamily="34" charset="0"/>
              <a:buChar char="•"/>
            </a:pPr>
            <a:r>
              <a:rPr lang="en-US" baseline="-25000" dirty="0"/>
              <a:t>Choose Content Preferences</a:t>
            </a:r>
          </a:p>
          <a:p>
            <a:pPr marL="285750" indent="-285750">
              <a:buFont typeface="Arial" panose="020B0604020202020204" pitchFamily="34" charset="0"/>
              <a:buChar char="•"/>
            </a:pPr>
            <a:r>
              <a:rPr lang="en-US" baseline="-25000" dirty="0"/>
              <a:t>Select Reset Suggested Content</a:t>
            </a:r>
          </a:p>
          <a:p>
            <a:pPr marL="285750" indent="-285750">
              <a:buFont typeface="Arial" panose="020B0604020202020204" pitchFamily="34" charset="0"/>
              <a:buChar char="•"/>
            </a:pPr>
            <a:r>
              <a:rPr lang="en-US" baseline="-25000" dirty="0"/>
              <a:t>Select Next, then Reset Suggested Content</a:t>
            </a:r>
            <a:endParaRPr lang="en-US" dirty="0"/>
          </a:p>
        </p:txBody>
      </p:sp>
      <p:sp>
        <p:nvSpPr>
          <p:cNvPr id="10" name="Content Placeholder 9">
            <a:extLst>
              <a:ext uri="{FF2B5EF4-FFF2-40B4-BE49-F238E27FC236}">
                <a16:creationId xmlns:a16="http://schemas.microsoft.com/office/drawing/2014/main" id="{38417BDC-BD19-4F4B-B761-76F6C5DE977B}"/>
              </a:ext>
            </a:extLst>
          </p:cNvPr>
          <p:cNvSpPr>
            <a:spLocks noGrp="1"/>
          </p:cNvSpPr>
          <p:nvPr>
            <p:ph sz="quarter" idx="14"/>
          </p:nvPr>
        </p:nvSpPr>
        <p:spPr>
          <a:xfrm>
            <a:off x="8382000" y="2479675"/>
            <a:ext cx="3200400" cy="276999"/>
          </a:xfrm>
        </p:spPr>
        <p:txBody>
          <a:bodyPr/>
          <a:lstStyle/>
          <a:p>
            <a:r>
              <a:rPr lang="en-US" b="1" baseline="-25000" dirty="0"/>
              <a:t>YOUTUBE</a:t>
            </a:r>
            <a:endParaRPr lang="en-US" dirty="0"/>
          </a:p>
        </p:txBody>
      </p:sp>
      <p:sp>
        <p:nvSpPr>
          <p:cNvPr id="11" name="Content Placeholder 10">
            <a:extLst>
              <a:ext uri="{FF2B5EF4-FFF2-40B4-BE49-F238E27FC236}">
                <a16:creationId xmlns:a16="http://schemas.microsoft.com/office/drawing/2014/main" id="{0D136E72-5DA2-8896-1170-BE7464362B38}"/>
              </a:ext>
            </a:extLst>
          </p:cNvPr>
          <p:cNvSpPr>
            <a:spLocks noGrp="1"/>
          </p:cNvSpPr>
          <p:nvPr>
            <p:ph sz="quarter" idx="15"/>
          </p:nvPr>
        </p:nvSpPr>
        <p:spPr>
          <a:xfrm>
            <a:off x="8153400" y="3165475"/>
            <a:ext cx="3200400" cy="1107996"/>
          </a:xfrm>
        </p:spPr>
        <p:txBody>
          <a:bodyPr/>
          <a:lstStyle/>
          <a:p>
            <a:pPr marL="285750" indent="-285750" algn="l">
              <a:buFont typeface="Arial" panose="020B0604020202020204" pitchFamily="34" charset="0"/>
              <a:buChar char="•"/>
            </a:pPr>
            <a:r>
              <a:rPr lang="en-US" baseline="-25000" dirty="0"/>
              <a:t>Go to </a:t>
            </a:r>
            <a:endParaRPr lang="en-US" dirty="0"/>
          </a:p>
          <a:p>
            <a:pPr algn="l"/>
            <a:r>
              <a:rPr lang="en-US" baseline="-25000" dirty="0">
                <a:hlinkClick r:id="rId3"/>
              </a:rPr>
              <a:t>MyActivity.Google.com </a:t>
            </a:r>
            <a:endParaRPr lang="en-US" baseline="-25000" dirty="0"/>
          </a:p>
          <a:p>
            <a:pPr marL="285750" indent="-285750" algn="l">
              <a:buFont typeface="Arial" panose="020B0604020202020204" pitchFamily="34" charset="0"/>
              <a:buChar char="•"/>
            </a:pPr>
            <a:r>
              <a:rPr lang="en-US" baseline="-25000" dirty="0"/>
              <a:t>Click or tap YouTube History</a:t>
            </a:r>
          </a:p>
          <a:p>
            <a:pPr marL="285750" indent="-285750" algn="l">
              <a:buFont typeface="Arial" panose="020B0604020202020204" pitchFamily="34" charset="0"/>
              <a:buChar char="•"/>
            </a:pPr>
            <a:r>
              <a:rPr lang="en-US" baseline="-25000" dirty="0"/>
              <a:t>Select Manage History</a:t>
            </a:r>
          </a:p>
          <a:p>
            <a:pPr marL="285750" indent="-285750" algn="l">
              <a:buFont typeface="Arial" panose="020B0604020202020204" pitchFamily="34" charset="0"/>
              <a:buChar char="•"/>
            </a:pPr>
            <a:r>
              <a:rPr lang="en-US" baseline="-25000" dirty="0"/>
              <a:t>Select DELETE, then Delete All Time</a:t>
            </a:r>
            <a:endParaRPr lang="en-US" dirty="0"/>
          </a:p>
        </p:txBody>
      </p:sp>
      <p:sp>
        <p:nvSpPr>
          <p:cNvPr id="15" name="Content Placeholder 14">
            <a:extLst>
              <a:ext uri="{FF2B5EF4-FFF2-40B4-BE49-F238E27FC236}">
                <a16:creationId xmlns:a16="http://schemas.microsoft.com/office/drawing/2014/main" id="{379C53D0-6845-F720-0A9B-8B110F63CE21}"/>
              </a:ext>
            </a:extLst>
          </p:cNvPr>
          <p:cNvSpPr>
            <a:spLocks noGrp="1"/>
          </p:cNvSpPr>
          <p:nvPr>
            <p:ph sz="quarter" idx="19"/>
          </p:nvPr>
        </p:nvSpPr>
        <p:spPr>
          <a:xfrm>
            <a:off x="11963400" y="8347075"/>
            <a:ext cx="2971800" cy="276999"/>
          </a:xfrm>
        </p:spPr>
        <p:txBody>
          <a:bodyPr/>
          <a:lstStyle/>
          <a:p>
            <a:r>
              <a:rPr lang="en-US" dirty="0"/>
              <a:t>More tips</a:t>
            </a:r>
          </a:p>
        </p:txBody>
      </p:sp>
      <p:pic>
        <p:nvPicPr>
          <p:cNvPr id="16" name="Picture 2" descr="QR Code">
            <a:extLst>
              <a:ext uri="{FF2B5EF4-FFF2-40B4-BE49-F238E27FC236}">
                <a16:creationId xmlns:a16="http://schemas.microsoft.com/office/drawing/2014/main" id="{767949FB-5278-AB84-1543-A2A2C62775BA}"/>
              </a:ext>
            </a:extLst>
          </p:cNvPr>
          <p:cNvPicPr/>
          <p:nvPr/>
        </p:nvPicPr>
        <p:blipFill>
          <a:blip r:embed="rId4" cstate="print"/>
          <a:stretch>
            <a:fillRect/>
          </a:stretch>
        </p:blipFill>
        <p:spPr>
          <a:xfrm>
            <a:off x="1010919" y="61"/>
            <a:ext cx="17277080" cy="9887084"/>
          </a:xfrm>
          <a:prstGeom prst="rect">
            <a:avLst/>
          </a:prstGeom>
        </p:spPr>
      </p:pic>
    </p:spTree>
    <p:extLst>
      <p:ext uri="{BB962C8B-B14F-4D97-AF65-F5344CB8AC3E}">
        <p14:creationId xmlns:p14="http://schemas.microsoft.com/office/powerpoint/2010/main" val="3976251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2C0E-77EA-3382-38E3-743FB3A1B0D2}"/>
              </a:ext>
            </a:extLst>
          </p:cNvPr>
          <p:cNvSpPr>
            <a:spLocks noGrp="1"/>
          </p:cNvSpPr>
          <p:nvPr>
            <p:ph type="title"/>
          </p:nvPr>
        </p:nvSpPr>
        <p:spPr>
          <a:xfrm>
            <a:off x="914400" y="1412875"/>
            <a:ext cx="8534400" cy="5638800"/>
          </a:xfrm>
        </p:spPr>
        <p:txBody>
          <a:bodyPr/>
          <a:lstStyle/>
          <a:p>
            <a:r>
              <a:rPr lang="en-US" dirty="0"/>
              <a:t>Send the right signals </a:t>
            </a:r>
          </a:p>
        </p:txBody>
      </p:sp>
      <p:pic>
        <p:nvPicPr>
          <p:cNvPr id="6" name="Picture 2">
            <a:extLst>
              <a:ext uri="{FF2B5EF4-FFF2-40B4-BE49-F238E27FC236}">
                <a16:creationId xmlns:a16="http://schemas.microsoft.com/office/drawing/2014/main" id="{6FD66A93-DB66-9873-6BF5-3E32F4D55BD0}"/>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521526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AF02-BD08-A75E-EF0B-FA517A5C4B08}"/>
              </a:ext>
            </a:extLst>
          </p:cNvPr>
          <p:cNvSpPr>
            <a:spLocks noGrp="1"/>
          </p:cNvSpPr>
          <p:nvPr>
            <p:ph type="title"/>
          </p:nvPr>
        </p:nvSpPr>
        <p:spPr>
          <a:xfrm>
            <a:off x="914400" y="411734"/>
            <a:ext cx="16459200" cy="276999"/>
          </a:xfrm>
        </p:spPr>
        <p:txBody>
          <a:bodyPr/>
          <a:lstStyle/>
          <a:p>
            <a:r>
              <a:rPr lang="en-US" b="1" dirty="0"/>
              <a:t>Why talk about habits?-1</a:t>
            </a:r>
            <a:endParaRPr lang="en-US" dirty="0"/>
          </a:p>
        </p:txBody>
      </p:sp>
      <p:pic>
        <p:nvPicPr>
          <p:cNvPr id="7" name="Picture 4" descr="Quote from Dr. Michael Rich: “The label of addiction isn’t helpful when it skews our response and fails to provide the young person with the means of righting a pattern of media use that has gone awry… When addiction is invoked, not only is the young person’s strength of character questioned but the label can give them permission to plead helplessness and succumb to its draw.” ">
            <a:extLst>
              <a:ext uri="{FF2B5EF4-FFF2-40B4-BE49-F238E27FC236}">
                <a16:creationId xmlns:a16="http://schemas.microsoft.com/office/drawing/2014/main" id="{5AB4B69E-D6EC-031E-D1BA-88D6594BB2E8}"/>
              </a:ext>
            </a:extLst>
          </p:cNvPr>
          <p:cNvPicPr/>
          <p:nvPr/>
        </p:nvPicPr>
        <p:blipFill>
          <a:blip r:embed="rId3" cstate="print"/>
          <a:stretch>
            <a:fillRect/>
          </a:stretch>
        </p:blipFill>
        <p:spPr>
          <a:xfrm>
            <a:off x="7607807" y="977264"/>
            <a:ext cx="10121646" cy="8495919"/>
          </a:xfrm>
          <a:prstGeom prst="rect">
            <a:avLst/>
          </a:prstGeom>
        </p:spPr>
      </p:pic>
      <p:pic>
        <p:nvPicPr>
          <p:cNvPr id="6" name="Picture 3">
            <a:extLst>
              <a:ext uri="{FF2B5EF4-FFF2-40B4-BE49-F238E27FC236}">
                <a16:creationId xmlns:a16="http://schemas.microsoft.com/office/drawing/2014/main" id="{37850A45-0A36-C946-B1F8-684DD9F3ACE9}"/>
              </a:ext>
              <a:ext uri="{C183D7F6-B498-43B3-948B-1728B52AA6E4}">
                <adec:decorative xmlns:adec="http://schemas.microsoft.com/office/drawing/2017/decorative" val="1"/>
              </a:ext>
            </a:extLst>
          </p:cNvPr>
          <p:cNvPicPr/>
          <p:nvPr/>
        </p:nvPicPr>
        <p:blipFill>
          <a:blip r:embed="rId4"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481065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0536-0028-4B94-523C-432C9389633F}"/>
              </a:ext>
            </a:extLst>
          </p:cNvPr>
          <p:cNvSpPr>
            <a:spLocks noGrp="1"/>
          </p:cNvSpPr>
          <p:nvPr>
            <p:ph type="title"/>
          </p:nvPr>
        </p:nvSpPr>
        <p:spPr>
          <a:xfrm>
            <a:off x="2895600" y="1489075"/>
            <a:ext cx="13563600" cy="990600"/>
          </a:xfrm>
        </p:spPr>
        <p:txBody>
          <a:bodyPr/>
          <a:lstStyle/>
          <a:p>
            <a:r>
              <a:rPr lang="en-US" b="1" baseline="-25000" dirty="0"/>
              <a:t>How to train your algorithm</a:t>
            </a:r>
            <a:endParaRPr lang="en-US" dirty="0"/>
          </a:p>
        </p:txBody>
      </p:sp>
      <p:sp>
        <p:nvSpPr>
          <p:cNvPr id="3" name="Content Placeholder 2">
            <a:extLst>
              <a:ext uri="{FF2B5EF4-FFF2-40B4-BE49-F238E27FC236}">
                <a16:creationId xmlns:a16="http://schemas.microsoft.com/office/drawing/2014/main" id="{B241EF2E-26AE-B9C2-C088-EF9D5BE9747B}"/>
              </a:ext>
            </a:extLst>
          </p:cNvPr>
          <p:cNvSpPr>
            <a:spLocks noGrp="1"/>
          </p:cNvSpPr>
          <p:nvPr>
            <p:ph sz="quarter" idx="10"/>
          </p:nvPr>
        </p:nvSpPr>
        <p:spPr>
          <a:xfrm>
            <a:off x="2895600" y="2860675"/>
            <a:ext cx="11734800" cy="5181600"/>
          </a:xfrm>
        </p:spPr>
        <p:txBody>
          <a:bodyPr/>
          <a:lstStyle/>
          <a:p>
            <a:pPr marL="285750" indent="-285750">
              <a:buFont typeface="Arial" panose="020B0604020202020204" pitchFamily="34" charset="0"/>
              <a:buChar char="•"/>
            </a:pPr>
            <a:r>
              <a:rPr lang="en-US" b="1" baseline="-25000" dirty="0"/>
              <a:t>Erase your history</a:t>
            </a:r>
          </a:p>
          <a:p>
            <a:pPr marL="285750" indent="-285750">
              <a:buFont typeface="Arial" panose="020B0604020202020204" pitchFamily="34" charset="0"/>
              <a:buChar char="•"/>
            </a:pPr>
            <a:r>
              <a:rPr lang="en-US" b="1" baseline="-25000" dirty="0"/>
              <a:t>Try to train the app to show you one kind of content</a:t>
            </a:r>
          </a:p>
          <a:p>
            <a:pPr marL="285750" indent="-285750">
              <a:buFont typeface="Arial" panose="020B0604020202020204" pitchFamily="34" charset="0"/>
              <a:buChar char="•"/>
            </a:pPr>
            <a:r>
              <a:rPr lang="en-US" b="1" baseline="-25000" dirty="0"/>
              <a:t>Think about explicit and implicit inputs</a:t>
            </a:r>
            <a:endParaRPr lang="en-US" dirty="0"/>
          </a:p>
        </p:txBody>
      </p:sp>
      <p:pic>
        <p:nvPicPr>
          <p:cNvPr id="6" name="Picture 2">
            <a:extLst>
              <a:ext uri="{FF2B5EF4-FFF2-40B4-BE49-F238E27FC236}">
                <a16:creationId xmlns:a16="http://schemas.microsoft.com/office/drawing/2014/main" id="{0075F6D5-C69E-8D09-652B-C32412B0192F}"/>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460539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841E-3F27-2C29-D2A2-D0BBAADFB4B0}"/>
              </a:ext>
            </a:extLst>
          </p:cNvPr>
          <p:cNvSpPr>
            <a:spLocks noGrp="1"/>
          </p:cNvSpPr>
          <p:nvPr>
            <p:ph type="title"/>
          </p:nvPr>
        </p:nvSpPr>
        <p:spPr>
          <a:xfrm>
            <a:off x="8458200" y="1412874"/>
            <a:ext cx="8915400" cy="4840353"/>
          </a:xfrm>
        </p:spPr>
        <p:txBody>
          <a:bodyPr/>
          <a:lstStyle/>
          <a:p>
            <a:r>
              <a:rPr lang="en-US" baseline="-25000" dirty="0"/>
              <a:t>Be kind to your and others</a:t>
            </a:r>
            <a:endParaRPr lang="en-US" dirty="0"/>
          </a:p>
        </p:txBody>
      </p:sp>
      <p:pic>
        <p:nvPicPr>
          <p:cNvPr id="6" name="Picture 2">
            <a:extLst>
              <a:ext uri="{FF2B5EF4-FFF2-40B4-BE49-F238E27FC236}">
                <a16:creationId xmlns:a16="http://schemas.microsoft.com/office/drawing/2014/main" id="{1AAF1A87-362C-CFCD-ED29-3AF13E2D1031}"/>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696026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A863-701A-E185-9D43-71BE2DDCAD42}"/>
              </a:ext>
            </a:extLst>
          </p:cNvPr>
          <p:cNvSpPr>
            <a:spLocks noGrp="1"/>
          </p:cNvSpPr>
          <p:nvPr>
            <p:ph type="title"/>
          </p:nvPr>
        </p:nvSpPr>
        <p:spPr>
          <a:xfrm>
            <a:off x="914400" y="411734"/>
            <a:ext cx="16459200" cy="276999"/>
          </a:xfrm>
        </p:spPr>
        <p:txBody>
          <a:bodyPr/>
          <a:lstStyle/>
          <a:p>
            <a:r>
              <a:rPr lang="en-US" dirty="0"/>
              <a:t>Post honestly </a:t>
            </a:r>
          </a:p>
        </p:txBody>
      </p:sp>
      <p:pic>
        <p:nvPicPr>
          <p:cNvPr id="6" name="Picture 2">
            <a:extLst>
              <a:ext uri="{FF2B5EF4-FFF2-40B4-BE49-F238E27FC236}">
                <a16:creationId xmlns:a16="http://schemas.microsoft.com/office/drawing/2014/main" id="{7E781C21-F3D1-7073-69A1-ECFC01967DAC}"/>
              </a:ext>
              <a:ext uri="{C183D7F6-B498-43B3-948B-1728B52AA6E4}">
                <adec:decorative xmlns:adec="http://schemas.microsoft.com/office/drawing/2017/decorative" val="1"/>
              </a:ext>
            </a:extLst>
          </p:cNvPr>
          <p:cNvPicPr/>
          <p:nvPr/>
        </p:nvPicPr>
        <p:blipFill>
          <a:blip r:embed="rId2"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3732510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B275-1F7B-7D6C-74EF-8F91E16949CA}"/>
              </a:ext>
            </a:extLst>
          </p:cNvPr>
          <p:cNvSpPr>
            <a:spLocks noGrp="1"/>
          </p:cNvSpPr>
          <p:nvPr>
            <p:ph type="title"/>
          </p:nvPr>
        </p:nvSpPr>
        <p:spPr>
          <a:xfrm>
            <a:off x="1407160" y="1870075"/>
            <a:ext cx="8498840" cy="6324600"/>
          </a:xfrm>
        </p:spPr>
        <p:txBody>
          <a:bodyPr/>
          <a:lstStyle/>
          <a:p>
            <a:r>
              <a:rPr lang="en-US" b="1" baseline="-25000" dirty="0"/>
              <a:t>“Are you using your phone to connect to people, or to compare to people?”</a:t>
            </a:r>
            <a:endParaRPr lang="en-US" dirty="0"/>
          </a:p>
        </p:txBody>
      </p:sp>
      <p:pic>
        <p:nvPicPr>
          <p:cNvPr id="6" name="Picture 2">
            <a:extLst>
              <a:ext uri="{FF2B5EF4-FFF2-40B4-BE49-F238E27FC236}">
                <a16:creationId xmlns:a16="http://schemas.microsoft.com/office/drawing/2014/main" id="{D3E33B2A-4C19-F5A8-06A2-AF4EF9B2659E}"/>
              </a:ext>
              <a:ext uri="{C183D7F6-B498-43B3-948B-1728B52AA6E4}">
                <adec:decorative xmlns:adec="http://schemas.microsoft.com/office/drawing/2017/decorative" val="1"/>
              </a:ext>
            </a:extLst>
          </p:cNvPr>
          <p:cNvPicPr/>
          <p:nvPr/>
        </p:nvPicPr>
        <p:blipFill>
          <a:blip r:embed="rId3" cstate="print"/>
          <a:stretch>
            <a:fillRect/>
          </a:stretch>
        </p:blipFill>
        <p:spPr>
          <a:xfrm>
            <a:off x="1407160" y="1529359"/>
            <a:ext cx="15859760" cy="7229867"/>
          </a:xfrm>
          <a:prstGeom prst="rect">
            <a:avLst/>
          </a:prstGeom>
        </p:spPr>
      </p:pic>
    </p:spTree>
    <p:extLst>
      <p:ext uri="{BB962C8B-B14F-4D97-AF65-F5344CB8AC3E}">
        <p14:creationId xmlns:p14="http://schemas.microsoft.com/office/powerpoint/2010/main" val="1821441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6252-B43E-D425-54B5-B5A8B0416960}"/>
              </a:ext>
            </a:extLst>
          </p:cNvPr>
          <p:cNvSpPr>
            <a:spLocks noGrp="1"/>
          </p:cNvSpPr>
          <p:nvPr>
            <p:ph type="title"/>
          </p:nvPr>
        </p:nvSpPr>
        <p:spPr>
          <a:xfrm>
            <a:off x="914400" y="1184275"/>
            <a:ext cx="7924800" cy="5638800"/>
          </a:xfrm>
        </p:spPr>
        <p:txBody>
          <a:bodyPr/>
          <a:lstStyle/>
          <a:p>
            <a:r>
              <a:rPr lang="en-US" dirty="0"/>
              <a:t>Set realistic goals</a:t>
            </a:r>
          </a:p>
        </p:txBody>
      </p:sp>
      <p:pic>
        <p:nvPicPr>
          <p:cNvPr id="6" name="Picture 2">
            <a:extLst>
              <a:ext uri="{FF2B5EF4-FFF2-40B4-BE49-F238E27FC236}">
                <a16:creationId xmlns:a16="http://schemas.microsoft.com/office/drawing/2014/main" id="{9D239C15-581C-5B8D-ECA7-8137B424E6C9}"/>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992831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6D0B8-A8B0-3CEA-A995-D8F5AC82CD60}"/>
              </a:ext>
            </a:extLst>
          </p:cNvPr>
          <p:cNvSpPr>
            <a:spLocks noGrp="1"/>
          </p:cNvSpPr>
          <p:nvPr>
            <p:ph type="title"/>
          </p:nvPr>
        </p:nvSpPr>
        <p:spPr>
          <a:xfrm>
            <a:off x="4038600" y="1260475"/>
            <a:ext cx="10591800" cy="1219200"/>
          </a:xfrm>
        </p:spPr>
        <p:txBody>
          <a:bodyPr/>
          <a:lstStyle/>
          <a:p>
            <a:pPr algn="ctr"/>
            <a:r>
              <a:rPr lang="en-US" b="1" baseline="-25000" dirty="0"/>
              <a:t>Phone Penny Marathon</a:t>
            </a:r>
            <a:endParaRPr lang="en-US" dirty="0"/>
          </a:p>
        </p:txBody>
      </p:sp>
      <p:sp>
        <p:nvSpPr>
          <p:cNvPr id="3" name="Content Placeholder 2">
            <a:extLst>
              <a:ext uri="{FF2B5EF4-FFF2-40B4-BE49-F238E27FC236}">
                <a16:creationId xmlns:a16="http://schemas.microsoft.com/office/drawing/2014/main" id="{798F062F-9E33-ACC1-522B-E6382C1C3721}"/>
              </a:ext>
            </a:extLst>
          </p:cNvPr>
          <p:cNvSpPr>
            <a:spLocks noGrp="1"/>
          </p:cNvSpPr>
          <p:nvPr>
            <p:ph sz="quarter" idx="10"/>
          </p:nvPr>
        </p:nvSpPr>
        <p:spPr>
          <a:xfrm>
            <a:off x="2514600" y="2860675"/>
            <a:ext cx="13182600" cy="5105400"/>
          </a:xfrm>
        </p:spPr>
        <p:txBody>
          <a:bodyPr/>
          <a:lstStyle/>
          <a:p>
            <a:pPr marL="285750" indent="-285750">
              <a:buFont typeface="Arial" panose="020B0604020202020204" pitchFamily="34" charset="0"/>
              <a:buChar char="•"/>
            </a:pPr>
            <a:r>
              <a:rPr lang="en-US" baseline="-25000" dirty="0"/>
              <a:t>Guess how often you use your phone in an hour</a:t>
            </a:r>
          </a:p>
          <a:p>
            <a:pPr marL="285750" indent="-285750">
              <a:buFont typeface="Arial" panose="020B0604020202020204" pitchFamily="34" charset="0"/>
              <a:buChar char="•"/>
            </a:pPr>
            <a:r>
              <a:rPr lang="en-US" baseline="-25000" dirty="0"/>
              <a:t>Fill one pocket with coins</a:t>
            </a:r>
          </a:p>
          <a:p>
            <a:pPr marL="285750" indent="-285750">
              <a:buFont typeface="Arial" panose="020B0604020202020204" pitchFamily="34" charset="0"/>
              <a:buChar char="•"/>
            </a:pPr>
            <a:r>
              <a:rPr lang="en-US" baseline="-25000" dirty="0"/>
              <a:t>Move a coin to the other pocket every time you unlock your phone</a:t>
            </a:r>
          </a:p>
          <a:p>
            <a:pPr marL="285750" indent="-285750">
              <a:buFont typeface="Arial" panose="020B0604020202020204" pitchFamily="34" charset="0"/>
              <a:buChar char="•"/>
            </a:pPr>
            <a:r>
              <a:rPr lang="en-US" baseline="-25000" dirty="0"/>
              <a:t>After an hour, count the moved coins</a:t>
            </a:r>
            <a:endParaRPr lang="en-US" dirty="0"/>
          </a:p>
        </p:txBody>
      </p:sp>
      <p:pic>
        <p:nvPicPr>
          <p:cNvPr id="6" name="Picture 2">
            <a:extLst>
              <a:ext uri="{FF2B5EF4-FFF2-40B4-BE49-F238E27FC236}">
                <a16:creationId xmlns:a16="http://schemas.microsoft.com/office/drawing/2014/main" id="{8BDB75DD-05F1-2DB6-F295-DC594D7DF52E}"/>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4074823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08E9-B0BF-2BBF-442F-D572D3E937CE}"/>
              </a:ext>
            </a:extLst>
          </p:cNvPr>
          <p:cNvSpPr>
            <a:spLocks noGrp="1"/>
          </p:cNvSpPr>
          <p:nvPr>
            <p:ph type="title"/>
          </p:nvPr>
        </p:nvSpPr>
        <p:spPr>
          <a:xfrm>
            <a:off x="914400" y="411734"/>
            <a:ext cx="16459200" cy="276999"/>
          </a:xfrm>
        </p:spPr>
        <p:txBody>
          <a:bodyPr/>
          <a:lstStyle/>
          <a:p>
            <a:pPr algn="ctr"/>
            <a:r>
              <a:rPr lang="en-US" b="1" baseline="-25000" dirty="0"/>
              <a:t>Don’t feel bad if you can’t do it right away</a:t>
            </a:r>
            <a:endParaRPr lang="en-US" dirty="0"/>
          </a:p>
        </p:txBody>
      </p:sp>
      <p:pic>
        <p:nvPicPr>
          <p:cNvPr id="6" name="Picture 2">
            <a:extLst>
              <a:ext uri="{FF2B5EF4-FFF2-40B4-BE49-F238E27FC236}">
                <a16:creationId xmlns:a16="http://schemas.microsoft.com/office/drawing/2014/main" id="{29DB04D8-847B-8D50-70D6-E2A793F12482}"/>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960883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89BC-84A8-FD12-FC31-5A1E1E6E903B}"/>
              </a:ext>
            </a:extLst>
          </p:cNvPr>
          <p:cNvSpPr>
            <a:spLocks noGrp="1"/>
          </p:cNvSpPr>
          <p:nvPr>
            <p:ph type="title"/>
          </p:nvPr>
        </p:nvSpPr>
        <p:spPr>
          <a:xfrm>
            <a:off x="914400" y="3394075"/>
            <a:ext cx="7239000" cy="2362200"/>
          </a:xfrm>
        </p:spPr>
        <p:txBody>
          <a:bodyPr/>
          <a:lstStyle/>
          <a:p>
            <a:pPr algn="ctr"/>
            <a:r>
              <a:rPr lang="en-US" b="1" baseline="-25000" dirty="0"/>
              <a:t>Model good tech habits</a:t>
            </a:r>
            <a:endParaRPr lang="en-US" dirty="0"/>
          </a:p>
        </p:txBody>
      </p:sp>
      <p:pic>
        <p:nvPicPr>
          <p:cNvPr id="6" name="Picture 2">
            <a:extLst>
              <a:ext uri="{FF2B5EF4-FFF2-40B4-BE49-F238E27FC236}">
                <a16:creationId xmlns:a16="http://schemas.microsoft.com/office/drawing/2014/main" id="{D20ED7CC-3ABE-7A8A-3146-78F3993ABEBD}"/>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7800320" cy="10288461"/>
          </a:xfrm>
          <a:prstGeom prst="rect">
            <a:avLst/>
          </a:prstGeom>
        </p:spPr>
      </p:pic>
    </p:spTree>
    <p:extLst>
      <p:ext uri="{BB962C8B-B14F-4D97-AF65-F5344CB8AC3E}">
        <p14:creationId xmlns:p14="http://schemas.microsoft.com/office/powerpoint/2010/main" val="2468641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A0DC-5DA1-E34E-CD2F-48E0951E1C62}"/>
              </a:ext>
            </a:extLst>
          </p:cNvPr>
          <p:cNvSpPr>
            <a:spLocks noGrp="1"/>
          </p:cNvSpPr>
          <p:nvPr>
            <p:ph type="title"/>
          </p:nvPr>
        </p:nvSpPr>
        <p:spPr>
          <a:xfrm>
            <a:off x="6400800" y="2860675"/>
            <a:ext cx="5791200" cy="1676400"/>
          </a:xfrm>
        </p:spPr>
        <p:txBody>
          <a:bodyPr/>
          <a:lstStyle/>
          <a:p>
            <a:r>
              <a:rPr lang="en-US" sz="5000" dirty="0"/>
              <a:t>I would like to change… </a:t>
            </a:r>
          </a:p>
        </p:txBody>
      </p:sp>
      <p:sp>
        <p:nvSpPr>
          <p:cNvPr id="3" name="Content Placeholder 2">
            <a:extLst>
              <a:ext uri="{FF2B5EF4-FFF2-40B4-BE49-F238E27FC236}">
                <a16:creationId xmlns:a16="http://schemas.microsoft.com/office/drawing/2014/main" id="{B441F538-A44D-6688-CC79-30DEEDE66383}"/>
              </a:ext>
            </a:extLst>
          </p:cNvPr>
          <p:cNvSpPr>
            <a:spLocks noGrp="1"/>
          </p:cNvSpPr>
          <p:nvPr>
            <p:ph sz="quarter" idx="10"/>
          </p:nvPr>
        </p:nvSpPr>
        <p:spPr>
          <a:xfrm>
            <a:off x="6400800" y="5756275"/>
            <a:ext cx="6096000" cy="1371600"/>
          </a:xfrm>
        </p:spPr>
        <p:txBody>
          <a:bodyPr/>
          <a:lstStyle/>
          <a:p>
            <a:r>
              <a:rPr lang="en-US" sz="4000" dirty="0"/>
              <a:t>So I will…</a:t>
            </a:r>
          </a:p>
        </p:txBody>
      </p:sp>
      <p:pic>
        <p:nvPicPr>
          <p:cNvPr id="6" name="Picture 2">
            <a:extLst>
              <a:ext uri="{FF2B5EF4-FFF2-40B4-BE49-F238E27FC236}">
                <a16:creationId xmlns:a16="http://schemas.microsoft.com/office/drawing/2014/main" id="{75FA3AB9-6299-C6A7-2622-EBFDE0FDD159}"/>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2806914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5AB3-E2B0-801F-D0DB-08C7EC42F408}"/>
              </a:ext>
            </a:extLst>
          </p:cNvPr>
          <p:cNvSpPr>
            <a:spLocks noGrp="1"/>
          </p:cNvSpPr>
          <p:nvPr>
            <p:ph type="title"/>
          </p:nvPr>
        </p:nvSpPr>
        <p:spPr>
          <a:xfrm>
            <a:off x="4953000" y="2909074"/>
            <a:ext cx="8458200" cy="1439614"/>
          </a:xfrm>
        </p:spPr>
        <p:txBody>
          <a:bodyPr/>
          <a:lstStyle/>
          <a:p>
            <a:r>
              <a:rPr lang="en-US" dirty="0"/>
              <a:t>Thank you!</a:t>
            </a:r>
          </a:p>
        </p:txBody>
      </p:sp>
      <p:sp>
        <p:nvSpPr>
          <p:cNvPr id="3" name="Content Placeholder 2">
            <a:extLst>
              <a:ext uri="{FF2B5EF4-FFF2-40B4-BE49-F238E27FC236}">
                <a16:creationId xmlns:a16="http://schemas.microsoft.com/office/drawing/2014/main" id="{120E8B49-F92A-5A6A-2011-DF32C3C4CA3A}"/>
              </a:ext>
            </a:extLst>
          </p:cNvPr>
          <p:cNvSpPr>
            <a:spLocks noGrp="1"/>
          </p:cNvSpPr>
          <p:nvPr>
            <p:ph sz="quarter" idx="10"/>
          </p:nvPr>
        </p:nvSpPr>
        <p:spPr>
          <a:xfrm>
            <a:off x="5410200" y="4537075"/>
            <a:ext cx="7696200" cy="1130589"/>
          </a:xfrm>
        </p:spPr>
        <p:txBody>
          <a:bodyPr/>
          <a:lstStyle/>
          <a:p>
            <a:r>
              <a:rPr lang="en-US" baseline="-25000" dirty="0">
                <a:hlinkClick r:id="rId3"/>
              </a:rPr>
              <a:t>info@mediasmarts.ca</a:t>
            </a:r>
            <a:endParaRPr lang="en-US" dirty="0"/>
          </a:p>
        </p:txBody>
      </p:sp>
      <p:sp>
        <p:nvSpPr>
          <p:cNvPr id="4" name="Content Placeholder 3">
            <a:extLst>
              <a:ext uri="{FF2B5EF4-FFF2-40B4-BE49-F238E27FC236}">
                <a16:creationId xmlns:a16="http://schemas.microsoft.com/office/drawing/2014/main" id="{F156FB0C-50D3-4F89-EF70-18C8B5F4186D}"/>
              </a:ext>
            </a:extLst>
          </p:cNvPr>
          <p:cNvSpPr>
            <a:spLocks noGrp="1"/>
          </p:cNvSpPr>
          <p:nvPr>
            <p:ph sz="quarter" idx="11"/>
          </p:nvPr>
        </p:nvSpPr>
        <p:spPr>
          <a:xfrm>
            <a:off x="6400800" y="5455699"/>
            <a:ext cx="5486400" cy="1130590"/>
          </a:xfrm>
        </p:spPr>
        <p:txBody>
          <a:bodyPr/>
          <a:lstStyle/>
          <a:p>
            <a:r>
              <a:rPr lang="en-US" baseline="-25000" dirty="0">
                <a:hlinkClick r:id="rId4"/>
              </a:rPr>
              <a:t>MediaSmarts.ca </a:t>
            </a:r>
            <a:endParaRPr lang="en-US" dirty="0">
              <a:hlinkClick r:id="rId4"/>
            </a:endParaRPr>
          </a:p>
        </p:txBody>
      </p:sp>
      <p:sp>
        <p:nvSpPr>
          <p:cNvPr id="5" name="Content Placeholder 4">
            <a:extLst>
              <a:ext uri="{FF2B5EF4-FFF2-40B4-BE49-F238E27FC236}">
                <a16:creationId xmlns:a16="http://schemas.microsoft.com/office/drawing/2014/main" id="{62DE9FA7-E882-1F13-40D5-FE511C536A1E}"/>
              </a:ext>
            </a:extLst>
          </p:cNvPr>
          <p:cNvSpPr>
            <a:spLocks noGrp="1"/>
          </p:cNvSpPr>
          <p:nvPr>
            <p:ph sz="quarter" idx="12"/>
          </p:nvPr>
        </p:nvSpPr>
        <p:spPr>
          <a:xfrm>
            <a:off x="1066800" y="7661275"/>
            <a:ext cx="9144000" cy="1351986"/>
          </a:xfrm>
        </p:spPr>
        <p:txBody>
          <a:bodyPr/>
          <a:lstStyle/>
          <a:p>
            <a:r>
              <a:rPr lang="en-US" i="1" baseline="-25000" dirty="0"/>
              <a:t>Disclaimer: Bell provides financial support to </a:t>
            </a:r>
            <a:r>
              <a:rPr lang="en-US" i="1" baseline="-25000" dirty="0" err="1"/>
              <a:t>MediaSmarts</a:t>
            </a:r>
            <a:r>
              <a:rPr lang="en-US" i="1" baseline="-25000" dirty="0"/>
              <a:t>.</a:t>
            </a:r>
            <a:endParaRPr lang="en-US" dirty="0"/>
          </a:p>
          <a:p>
            <a:r>
              <a:rPr lang="en-US" i="1" baseline="-25000" dirty="0" err="1"/>
              <a:t>MediaSmarts</a:t>
            </a:r>
            <a:r>
              <a:rPr lang="en-US" i="1" baseline="-25000" dirty="0"/>
              <a:t> does not endorse any commercial entity product or service, and not endorsement is implied.</a:t>
            </a:r>
            <a:endParaRPr lang="en-US" dirty="0"/>
          </a:p>
        </p:txBody>
      </p:sp>
      <p:pic>
        <p:nvPicPr>
          <p:cNvPr id="6" name="Picture 2" descr="Media Smarts Logo &amp; Bell Logo">
            <a:extLst>
              <a:ext uri="{FF2B5EF4-FFF2-40B4-BE49-F238E27FC236}">
                <a16:creationId xmlns:a16="http://schemas.microsoft.com/office/drawing/2014/main" id="{553C04C6-EDDC-2ED9-9C44-6352720A635A}"/>
              </a:ext>
              <a:ext uri="{C183D7F6-B498-43B3-948B-1728B52AA6E4}">
                <adec:decorative xmlns:adec="http://schemas.microsoft.com/office/drawing/2017/decorative" val="0"/>
              </a:ext>
            </a:extLst>
          </p:cNvPr>
          <p:cNvPicPr/>
          <p:nvPr/>
        </p:nvPicPr>
        <p:blipFill>
          <a:blip r:embed="rId5" cstate="print"/>
          <a:stretch>
            <a:fillRect/>
          </a:stretch>
        </p:blipFill>
        <p:spPr>
          <a:xfrm>
            <a:off x="0" y="61"/>
            <a:ext cx="16301719" cy="9013200"/>
          </a:xfrm>
          <a:prstGeom prst="rect">
            <a:avLst/>
          </a:prstGeom>
        </p:spPr>
      </p:pic>
    </p:spTree>
    <p:extLst>
      <p:ext uri="{BB962C8B-B14F-4D97-AF65-F5344CB8AC3E}">
        <p14:creationId xmlns:p14="http://schemas.microsoft.com/office/powerpoint/2010/main" val="222350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8909-2FB6-8D3E-AACD-CCCD01D99ACA}"/>
              </a:ext>
            </a:extLst>
          </p:cNvPr>
          <p:cNvSpPr>
            <a:spLocks noGrp="1"/>
          </p:cNvSpPr>
          <p:nvPr>
            <p:ph type="title"/>
          </p:nvPr>
        </p:nvSpPr>
        <p:spPr/>
        <p:txBody>
          <a:bodyPr/>
          <a:lstStyle/>
          <a:p>
            <a:r>
              <a:rPr lang="en-US" sz="1800" b="1" dirty="0">
                <a:effectLst/>
                <a:latin typeface="+mj-lt"/>
                <a:ea typeface="+mj-ea"/>
                <a:cs typeface="+mj-cs"/>
              </a:rPr>
              <a:t>Balancing harms and benefit</a:t>
            </a:r>
            <a:endParaRPr lang="en-US" dirty="0"/>
          </a:p>
        </p:txBody>
      </p:sp>
      <p:pic>
        <p:nvPicPr>
          <p:cNvPr id="6" name="Picture 2">
            <a:extLst>
              <a:ext uri="{FF2B5EF4-FFF2-40B4-BE49-F238E27FC236}">
                <a16:creationId xmlns:a16="http://schemas.microsoft.com/office/drawing/2014/main" id="{D742DB9F-DBC5-0C3F-D7AE-8122F93BC6A0}"/>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363093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54C0-FA7F-8DA7-5598-AFB41FA4DD07}"/>
              </a:ext>
            </a:extLst>
          </p:cNvPr>
          <p:cNvSpPr>
            <a:spLocks noGrp="1"/>
          </p:cNvSpPr>
          <p:nvPr>
            <p:ph type="title"/>
          </p:nvPr>
        </p:nvSpPr>
        <p:spPr>
          <a:xfrm>
            <a:off x="972512" y="1717675"/>
            <a:ext cx="7333288" cy="1196754"/>
          </a:xfrm>
        </p:spPr>
        <p:txBody>
          <a:bodyPr/>
          <a:lstStyle/>
          <a:p>
            <a:r>
              <a:rPr lang="en-IN" sz="5400" dirty="0">
                <a:solidFill>
                  <a:srgbClr val="436AAC"/>
                </a:solidFill>
                <a:cs typeface="Calibri"/>
              </a:rPr>
              <a:t>Balanced</a:t>
            </a:r>
            <a:r>
              <a:rPr lang="en-IN" sz="5400" spc="-35" dirty="0">
                <a:solidFill>
                  <a:srgbClr val="436AAC"/>
                </a:solidFill>
                <a:cs typeface="Calibri"/>
              </a:rPr>
              <a:t> </a:t>
            </a:r>
            <a:r>
              <a:rPr lang="en-IN" sz="5400" dirty="0">
                <a:solidFill>
                  <a:srgbClr val="436AAC"/>
                </a:solidFill>
                <a:cs typeface="Calibri"/>
              </a:rPr>
              <a:t>device</a:t>
            </a:r>
            <a:r>
              <a:rPr lang="en-IN" sz="5400" spc="-25" dirty="0">
                <a:solidFill>
                  <a:srgbClr val="436AAC"/>
                </a:solidFill>
                <a:cs typeface="Calibri"/>
              </a:rPr>
              <a:t> </a:t>
            </a:r>
            <a:r>
              <a:rPr lang="en-IN" sz="5400" dirty="0">
                <a:solidFill>
                  <a:srgbClr val="436AAC"/>
                </a:solidFill>
                <a:cs typeface="Calibri"/>
              </a:rPr>
              <a:t>use</a:t>
            </a:r>
            <a:r>
              <a:rPr lang="en-IN" sz="5400" spc="-25" dirty="0">
                <a:solidFill>
                  <a:srgbClr val="436AAC"/>
                </a:solidFill>
                <a:cs typeface="Calibri"/>
              </a:rPr>
              <a:t> is…</a:t>
            </a:r>
            <a:endParaRPr lang="en-US" sz="5400" dirty="0"/>
          </a:p>
        </p:txBody>
      </p:sp>
      <p:sp>
        <p:nvSpPr>
          <p:cNvPr id="3" name="Content Placeholder 2">
            <a:extLst>
              <a:ext uri="{FF2B5EF4-FFF2-40B4-BE49-F238E27FC236}">
                <a16:creationId xmlns:a16="http://schemas.microsoft.com/office/drawing/2014/main" id="{40F35BFE-8BC9-7384-8E26-38C3EAECE1B4}"/>
              </a:ext>
            </a:extLst>
          </p:cNvPr>
          <p:cNvSpPr>
            <a:spLocks noGrp="1"/>
          </p:cNvSpPr>
          <p:nvPr>
            <p:ph sz="quarter" idx="10"/>
          </p:nvPr>
        </p:nvSpPr>
        <p:spPr>
          <a:xfrm>
            <a:off x="990600" y="3248878"/>
            <a:ext cx="4114800" cy="830997"/>
          </a:xfrm>
        </p:spPr>
        <p:txBody>
          <a:bodyPr/>
          <a:lstStyle/>
          <a:p>
            <a:r>
              <a:rPr lang="en-IN" sz="5400" spc="-10" dirty="0">
                <a:solidFill>
                  <a:srgbClr val="393939"/>
                </a:solidFill>
                <a:cs typeface="Calibri"/>
              </a:rPr>
              <a:t>Manageable</a:t>
            </a:r>
            <a:endParaRPr lang="en-US" sz="5400" dirty="0"/>
          </a:p>
        </p:txBody>
      </p:sp>
      <p:sp>
        <p:nvSpPr>
          <p:cNvPr id="4" name="Content Placeholder 3">
            <a:extLst>
              <a:ext uri="{FF2B5EF4-FFF2-40B4-BE49-F238E27FC236}">
                <a16:creationId xmlns:a16="http://schemas.microsoft.com/office/drawing/2014/main" id="{81D81032-52BD-C55F-2432-041E4928EB72}"/>
              </a:ext>
            </a:extLst>
          </p:cNvPr>
          <p:cNvSpPr>
            <a:spLocks noGrp="1"/>
          </p:cNvSpPr>
          <p:nvPr>
            <p:ph sz="quarter" idx="11"/>
          </p:nvPr>
        </p:nvSpPr>
        <p:spPr>
          <a:xfrm>
            <a:off x="901090" y="4805970"/>
            <a:ext cx="3947160" cy="830997"/>
          </a:xfrm>
        </p:spPr>
        <p:txBody>
          <a:bodyPr/>
          <a:lstStyle/>
          <a:p>
            <a:r>
              <a:rPr lang="en-IN" sz="5400" spc="-10" dirty="0">
                <a:solidFill>
                  <a:srgbClr val="393939"/>
                </a:solidFill>
                <a:cs typeface="Calibri"/>
              </a:rPr>
              <a:t>Meaningful</a:t>
            </a:r>
            <a:endParaRPr lang="en-US" sz="5400" dirty="0"/>
          </a:p>
        </p:txBody>
      </p:sp>
      <p:sp>
        <p:nvSpPr>
          <p:cNvPr id="5" name="Content Placeholder 4">
            <a:extLst>
              <a:ext uri="{FF2B5EF4-FFF2-40B4-BE49-F238E27FC236}">
                <a16:creationId xmlns:a16="http://schemas.microsoft.com/office/drawing/2014/main" id="{91AB19F9-1E49-A65B-4DFB-71C19A6EA97C}"/>
              </a:ext>
            </a:extLst>
          </p:cNvPr>
          <p:cNvSpPr>
            <a:spLocks noGrp="1"/>
          </p:cNvSpPr>
          <p:nvPr>
            <p:ph sz="quarter" idx="12"/>
          </p:nvPr>
        </p:nvSpPr>
        <p:spPr>
          <a:xfrm>
            <a:off x="885850" y="6448317"/>
            <a:ext cx="2743200" cy="830997"/>
          </a:xfrm>
        </p:spPr>
        <p:txBody>
          <a:bodyPr/>
          <a:lstStyle/>
          <a:p>
            <a:r>
              <a:rPr lang="en-IN" sz="5400" spc="-10" dirty="0">
                <a:solidFill>
                  <a:srgbClr val="393939"/>
                </a:solidFill>
                <a:cs typeface="Calibri"/>
              </a:rPr>
              <a:t>Mindful</a:t>
            </a:r>
            <a:endParaRPr lang="en-US" sz="5400" dirty="0"/>
          </a:p>
        </p:txBody>
      </p:sp>
      <p:pic>
        <p:nvPicPr>
          <p:cNvPr id="6" name="Picture 2" descr="A person sitting in a lotus position with many objects around her">
            <a:extLst>
              <a:ext uri="{FF2B5EF4-FFF2-40B4-BE49-F238E27FC236}">
                <a16:creationId xmlns:a16="http://schemas.microsoft.com/office/drawing/2014/main" id="{0D2258A0-187E-BD55-16E1-378DE28B3088}"/>
              </a:ext>
            </a:extLst>
          </p:cNvPr>
          <p:cNvPicPr/>
          <p:nvPr/>
        </p:nvPicPr>
        <p:blipFill>
          <a:blip r:embed="rId3" cstate="print"/>
          <a:stretch>
            <a:fillRect/>
          </a:stretch>
        </p:blipFill>
        <p:spPr>
          <a:xfrm>
            <a:off x="9117496" y="1588877"/>
            <a:ext cx="7333288" cy="7095985"/>
          </a:xfrm>
          <a:prstGeom prst="rect">
            <a:avLst/>
          </a:prstGeom>
        </p:spPr>
      </p:pic>
    </p:spTree>
    <p:extLst>
      <p:ext uri="{BB962C8B-B14F-4D97-AF65-F5344CB8AC3E}">
        <p14:creationId xmlns:p14="http://schemas.microsoft.com/office/powerpoint/2010/main" val="3598198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EFBF-F533-B705-E5C2-6063827DC8A3}"/>
              </a:ext>
            </a:extLst>
          </p:cNvPr>
          <p:cNvSpPr>
            <a:spLocks noGrp="1"/>
          </p:cNvSpPr>
          <p:nvPr>
            <p:ph type="title"/>
          </p:nvPr>
        </p:nvSpPr>
        <p:spPr>
          <a:xfrm>
            <a:off x="914400" y="411734"/>
            <a:ext cx="16459200" cy="276999"/>
          </a:xfrm>
        </p:spPr>
        <p:txBody>
          <a:bodyPr/>
          <a:lstStyle/>
          <a:p>
            <a:r>
              <a:rPr lang="en-US" dirty="0"/>
              <a:t>Displacement</a:t>
            </a:r>
          </a:p>
        </p:txBody>
      </p:sp>
      <p:pic>
        <p:nvPicPr>
          <p:cNvPr id="6" name="Picture 2">
            <a:extLst>
              <a:ext uri="{FF2B5EF4-FFF2-40B4-BE49-F238E27FC236}">
                <a16:creationId xmlns:a16="http://schemas.microsoft.com/office/drawing/2014/main" id="{D0D60E0A-26E2-0A5D-241C-2AD7E18E7CCB}"/>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8288000" cy="10288461"/>
          </a:xfrm>
          <a:prstGeom prst="rect">
            <a:avLst/>
          </a:prstGeom>
        </p:spPr>
      </p:pic>
    </p:spTree>
    <p:extLst>
      <p:ext uri="{BB962C8B-B14F-4D97-AF65-F5344CB8AC3E}">
        <p14:creationId xmlns:p14="http://schemas.microsoft.com/office/powerpoint/2010/main" val="1833557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0F6A1-7156-ED0B-B755-466F855616A8}"/>
              </a:ext>
            </a:extLst>
          </p:cNvPr>
          <p:cNvSpPr>
            <a:spLocks noGrp="1"/>
          </p:cNvSpPr>
          <p:nvPr>
            <p:ph type="title"/>
          </p:nvPr>
        </p:nvSpPr>
        <p:spPr>
          <a:xfrm>
            <a:off x="10307171" y="4069334"/>
            <a:ext cx="5562600" cy="1001141"/>
          </a:xfrm>
        </p:spPr>
        <p:txBody>
          <a:bodyPr/>
          <a:lstStyle/>
          <a:p>
            <a:r>
              <a:rPr lang="en-US" b="1" dirty="0"/>
              <a:t>Displacement</a:t>
            </a:r>
            <a:br>
              <a:rPr lang="en-IN" b="1" dirty="0"/>
            </a:br>
            <a:r>
              <a:rPr lang="en-US" b="1" dirty="0"/>
              <a:t>Sleep</a:t>
            </a:r>
            <a:endParaRPr lang="en-US" dirty="0"/>
          </a:p>
        </p:txBody>
      </p:sp>
      <p:pic>
        <p:nvPicPr>
          <p:cNvPr id="6" name="Picture 2">
            <a:extLst>
              <a:ext uri="{FF2B5EF4-FFF2-40B4-BE49-F238E27FC236}">
                <a16:creationId xmlns:a16="http://schemas.microsoft.com/office/drawing/2014/main" id="{80280F09-AA56-C7A0-DC6A-BAC80E2A3256}"/>
              </a:ext>
              <a:ext uri="{C183D7F6-B498-43B3-948B-1728B52AA6E4}">
                <adec:decorative xmlns:adec="http://schemas.microsoft.com/office/drawing/2017/decorative" val="1"/>
              </a:ext>
            </a:extLst>
          </p:cNvPr>
          <p:cNvPicPr/>
          <p:nvPr/>
        </p:nvPicPr>
        <p:blipFill>
          <a:blip r:embed="rId3" cstate="print"/>
          <a:stretch>
            <a:fillRect/>
          </a:stretch>
        </p:blipFill>
        <p:spPr>
          <a:xfrm>
            <a:off x="660400" y="61"/>
            <a:ext cx="17627600" cy="9231671"/>
          </a:xfrm>
          <a:prstGeom prst="rect">
            <a:avLst/>
          </a:prstGeom>
        </p:spPr>
      </p:pic>
    </p:spTree>
    <p:extLst>
      <p:ext uri="{BB962C8B-B14F-4D97-AF65-F5344CB8AC3E}">
        <p14:creationId xmlns:p14="http://schemas.microsoft.com/office/powerpoint/2010/main" val="286807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67EF-DF1F-9410-BF58-97890B21D918}"/>
              </a:ext>
            </a:extLst>
          </p:cNvPr>
          <p:cNvSpPr>
            <a:spLocks noGrp="1"/>
          </p:cNvSpPr>
          <p:nvPr>
            <p:ph type="title"/>
          </p:nvPr>
        </p:nvSpPr>
        <p:spPr>
          <a:xfrm>
            <a:off x="1371600" y="4001291"/>
            <a:ext cx="6705600" cy="2286000"/>
          </a:xfrm>
        </p:spPr>
        <p:txBody>
          <a:bodyPr/>
          <a:lstStyle/>
          <a:p>
            <a:r>
              <a:rPr lang="en-US" b="1" dirty="0"/>
              <a:t>Interference</a:t>
            </a:r>
            <a:endParaRPr lang="en-US" dirty="0"/>
          </a:p>
        </p:txBody>
      </p:sp>
      <p:pic>
        <p:nvPicPr>
          <p:cNvPr id="6" name="Picture 2">
            <a:extLst>
              <a:ext uri="{FF2B5EF4-FFF2-40B4-BE49-F238E27FC236}">
                <a16:creationId xmlns:a16="http://schemas.microsoft.com/office/drawing/2014/main" id="{0865C512-6D2C-FBD4-20CC-2EC4A63C6883}"/>
              </a:ext>
              <a:ext uri="{C183D7F6-B498-43B3-948B-1728B52AA6E4}">
                <adec:decorative xmlns:adec="http://schemas.microsoft.com/office/drawing/2017/decorative" val="1"/>
              </a:ext>
            </a:extLst>
          </p:cNvPr>
          <p:cNvPicPr/>
          <p:nvPr/>
        </p:nvPicPr>
        <p:blipFill>
          <a:blip r:embed="rId3" cstate="print"/>
          <a:stretch>
            <a:fillRect/>
          </a:stretch>
        </p:blipFill>
        <p:spPr>
          <a:xfrm>
            <a:off x="0" y="61"/>
            <a:ext cx="17637760" cy="10288461"/>
          </a:xfrm>
          <a:prstGeom prst="rect">
            <a:avLst/>
          </a:prstGeom>
        </p:spPr>
      </p:pic>
    </p:spTree>
    <p:extLst>
      <p:ext uri="{BB962C8B-B14F-4D97-AF65-F5344CB8AC3E}">
        <p14:creationId xmlns:p14="http://schemas.microsoft.com/office/powerpoint/2010/main" val="2069381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8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0072686291764A9A4051E7722B3456" ma:contentTypeVersion="16" ma:contentTypeDescription="Create a new document." ma:contentTypeScope="" ma:versionID="b457afa205d04be9714cdb8fe7ef14c7">
  <xsd:schema xmlns:xsd="http://www.w3.org/2001/XMLSchema" xmlns:xs="http://www.w3.org/2001/XMLSchema" xmlns:p="http://schemas.microsoft.com/office/2006/metadata/properties" xmlns:ns2="b01ef96e-219f-4be9-a834-eb01f50fa731" xmlns:ns3="cc48ac03-9cf9-44ce-aaea-61a9f4bb4331" targetNamespace="http://schemas.microsoft.com/office/2006/metadata/properties" ma:root="true" ma:fieldsID="e4ae6effcb09a6b1d03246866673360d" ns2:_="" ns3:_="">
    <xsd:import namespace="b01ef96e-219f-4be9-a834-eb01f50fa731"/>
    <xsd:import namespace="cc48ac03-9cf9-44ce-aaea-61a9f4bb433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ef96e-219f-4be9-a834-eb01f50fa7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ef5292c-a6be-4045-bc94-d1d13024afca"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48ac03-9cf9-44ce-aaea-61a9f4bb433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796260e-983c-4288-9015-45c8a28f9e3f}" ma:internalName="TaxCatchAll" ma:showField="CatchAllData" ma:web="cc48ac03-9cf9-44ce-aaea-61a9f4bb433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c48ac03-9cf9-44ce-aaea-61a9f4bb4331" xsi:nil="true"/>
    <lcf76f155ced4ddcb4097134ff3c332f xmlns="b01ef96e-219f-4be9-a834-eb01f50fa7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410EAD-A0A8-456F-B3EA-89AEC6DB98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1ef96e-219f-4be9-a834-eb01f50fa731"/>
    <ds:schemaRef ds:uri="cc48ac03-9cf9-44ce-aaea-61a9f4bb43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887C08-6C30-418A-A337-A46845AA5C0F}">
  <ds:schemaRefs>
    <ds:schemaRef ds:uri="http://schemas.microsoft.com/sharepoint/v3/contenttype/forms"/>
  </ds:schemaRefs>
</ds:datastoreItem>
</file>

<file path=customXml/itemProps3.xml><?xml version="1.0" encoding="utf-8"?>
<ds:datastoreItem xmlns:ds="http://schemas.openxmlformats.org/officeDocument/2006/customXml" ds:itemID="{034245FA-62F9-40D1-9778-1925DF64BB9F}">
  <ds:schemaRefs>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b01ef96e-219f-4be9-a834-eb01f50fa731"/>
    <ds:schemaRef ds:uri="http://purl.org/dc/terms/"/>
    <ds:schemaRef ds:uri="http://schemas.openxmlformats.org/package/2006/metadata/core-properties"/>
    <ds:schemaRef ds:uri="cc48ac03-9cf9-44ce-aaea-61a9f4bb433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230</TotalTime>
  <Words>5296</Words>
  <Application>Microsoft Office PowerPoint</Application>
  <PresentationFormat>Custom</PresentationFormat>
  <Paragraphs>395</Paragraphs>
  <Slides>49</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Arial</vt:lpstr>
      <vt:lpstr>Calibri</vt:lpstr>
      <vt:lpstr>Gotham Bold</vt:lpstr>
      <vt:lpstr>Tahoma</vt:lpstr>
      <vt:lpstr>Times New Roman</vt:lpstr>
      <vt:lpstr>Office Theme</vt:lpstr>
      <vt:lpstr>Building Better Tech Habits</vt:lpstr>
      <vt:lpstr>MediaSmarts is Canada’s bilingual centre for digital media literacy.</vt:lpstr>
      <vt:lpstr>Why talk about habits?</vt:lpstr>
      <vt:lpstr>Why talk about habits?-1</vt:lpstr>
      <vt:lpstr>Balancing harms and benefit</vt:lpstr>
      <vt:lpstr>Balanced device use is…</vt:lpstr>
      <vt:lpstr>Displacement</vt:lpstr>
      <vt:lpstr>Displacement Sleep</vt:lpstr>
      <vt:lpstr>Interference</vt:lpstr>
      <vt:lpstr>Lack of control</vt:lpstr>
      <vt:lpstr>Build better habits</vt:lpstr>
      <vt:lpstr>Short breaks can be as good as long ones</vt:lpstr>
      <vt:lpstr>Focus on reducing specific activities</vt:lpstr>
      <vt:lpstr>Make a Plan</vt:lpstr>
      <vt:lpstr>Make a Plan-1</vt:lpstr>
      <vt:lpstr>Make a Plan-2</vt:lpstr>
      <vt:lpstr>Do-Just-One-Thing Challenge</vt:lpstr>
      <vt:lpstr>Do-Just-One-Thing Challenge-1</vt:lpstr>
      <vt:lpstr>Do-Just-One-Thing Challenge-2</vt:lpstr>
      <vt:lpstr>Set a timer</vt:lpstr>
      <vt:lpstr>App trials</vt:lpstr>
      <vt:lpstr>Add friction</vt:lpstr>
      <vt:lpstr>Make a Schedule</vt:lpstr>
      <vt:lpstr>Notification sprints</vt:lpstr>
      <vt:lpstr>The “ten minutes later” method</vt:lpstr>
      <vt:lpstr>Sticky Design</vt:lpstr>
      <vt:lpstr>“We shape our tools, and thereafter our tools shape us.” – Attributed to Marshall McLuhan</vt:lpstr>
      <vt:lpstr>What makes an app sticky?</vt:lpstr>
      <vt:lpstr>Features:</vt:lpstr>
      <vt:lpstr>How would you change the apps’ features or defaults if you could?</vt:lpstr>
      <vt:lpstr>How can we use tools as though they had been changed?</vt:lpstr>
      <vt:lpstr>How can we use tools as though they had been changed?-1</vt:lpstr>
      <vt:lpstr>Comparison</vt:lpstr>
      <vt:lpstr>Improve your feed</vt:lpstr>
      <vt:lpstr>Improve your feed-1</vt:lpstr>
      <vt:lpstr>Change your algorithm</vt:lpstr>
      <vt:lpstr>Change your algorithm-1</vt:lpstr>
      <vt:lpstr>Start from scratch</vt:lpstr>
      <vt:lpstr>Send the right signals </vt:lpstr>
      <vt:lpstr>How to train your algorithm</vt:lpstr>
      <vt:lpstr>Be kind to your and others</vt:lpstr>
      <vt:lpstr>Post honestly </vt:lpstr>
      <vt:lpstr>“Are you using your phone to connect to people, or to compare to people?”</vt:lpstr>
      <vt:lpstr>Set realistic goals</vt:lpstr>
      <vt:lpstr>Phone Penny Marathon</vt:lpstr>
      <vt:lpstr>Don’t feel bad if you can’t do it right away</vt:lpstr>
      <vt:lpstr>Model good tech habits</vt:lpstr>
      <vt:lpstr>I would like to change…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Better Tech Habits</dc:title>
  <dc:creator>Matthew Johnson</dc:creator>
  <cp:lastModifiedBy>Julia Ladouceur</cp:lastModifiedBy>
  <cp:revision>18</cp:revision>
  <dcterms:created xsi:type="dcterms:W3CDTF">2025-09-16T17:10:22Z</dcterms:created>
  <dcterms:modified xsi:type="dcterms:W3CDTF">2025-09-22T19:55:15Z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2025-09-16T00:00:00Z</vt:filetime>
  </property>
  <property fmtid="{D5CDD505-2E9C-101B-9397-08002B2CF9AE}" pid="3" name="Creator">
    <vt:lpwstr>Microsoft® PowerPoint® for Microsoft 365</vt:lpwstr>
  </property>
  <property fmtid="{D5CDD505-2E9C-101B-9397-08002B2CF9AE}" pid="4" name="LastSaved">
    <vt:filetime>2025-09-16T00:00:00Z</vt:filetime>
  </property>
  <property fmtid="{D5CDD505-2E9C-101B-9397-08002B2CF9AE}" pid="5" name="Producer">
    <vt:lpwstr>Microsoft® PowerPoint® for Microsoft 365</vt:lpwstr>
  </property>
  <property fmtid="{D5CDD505-2E9C-101B-9397-08002B2CF9AE}" pid="6" name="ContentTypeId">
    <vt:lpwstr>0x0101003B0072686291764A9A4051E7722B3456</vt:lpwstr>
  </property>
  <property fmtid="{D5CDD505-2E9C-101B-9397-08002B2CF9AE}" pid="7" name="MediaServiceImageTags">
    <vt:lpwstr/>
  </property>
</Properties>
</file>