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7" r:id="rId6"/>
    <p:sldId id="260" r:id="rId7"/>
    <p:sldId id="259" r:id="rId8"/>
    <p:sldId id="262" r:id="rId9"/>
    <p:sldId id="267" r:id="rId10"/>
    <p:sldId id="265" r:id="rId11"/>
    <p:sldId id="266" r:id="rId12"/>
    <p:sldId id="263" r:id="rId13"/>
    <p:sldId id="264" r:id="rId14"/>
  </p:sldIdLst>
  <p:sldSz cx="9144000" cy="6858000" type="screen4x3"/>
  <p:notesSz cx="7315200" cy="9601200"/>
  <p:custDataLst>
    <p:tags r:id="rId1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49" autoAdjust="0"/>
    <p:restoredTop sz="87891" autoAdjust="0"/>
  </p:normalViewPr>
  <p:slideViewPr>
    <p:cSldViewPr>
      <p:cViewPr varScale="1">
        <p:scale>
          <a:sx n="72" d="100"/>
          <a:sy n="72" d="100"/>
        </p:scale>
        <p:origin x="1368" y="67"/>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2496" y="-5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3A86D56-C7E8-4E3C-8B54-437E9DB32FEB}" type="datetimeFigureOut">
              <a:rPr lang="en-CA" smtClean="0"/>
              <a:t>2023-08-31</a:t>
            </a:fld>
            <a:endParaRPr lang="en-CA"/>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95C33EB-EB27-41CB-845A-D12A501D98EC}" type="slidenum">
              <a:rPr lang="en-CA" smtClean="0"/>
              <a:t>‹#›</a:t>
            </a:fld>
            <a:endParaRPr lang="en-CA"/>
          </a:p>
        </p:txBody>
      </p:sp>
    </p:spTree>
    <p:extLst>
      <p:ext uri="{BB962C8B-B14F-4D97-AF65-F5344CB8AC3E}">
        <p14:creationId xmlns:p14="http://schemas.microsoft.com/office/powerpoint/2010/main" val="271256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95C33EB-EB27-41CB-845A-D12A501D98EC}" type="slidenum">
              <a:rPr lang="en-CA" smtClean="0"/>
              <a:t>1</a:t>
            </a:fld>
            <a:endParaRPr lang="en-CA"/>
          </a:p>
        </p:txBody>
      </p:sp>
      <p:sp>
        <p:nvSpPr>
          <p:cNvPr id="5" name="Text Box 148"/>
          <p:cNvSpPr txBox="1">
            <a:spLocks noChangeArrowheads="1"/>
          </p:cNvSpPr>
          <p:nvPr/>
        </p:nvSpPr>
        <p:spPr bwMode="auto">
          <a:xfrm>
            <a:off x="0" y="9181147"/>
            <a:ext cx="7315200" cy="420053"/>
          </a:xfrm>
          <a:prstGeom prst="rect">
            <a:avLst/>
          </a:prstGeom>
          <a:solidFill>
            <a:srgbClr val="DDDDDD"/>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135326" tIns="38664" rIns="135326" bIns="38664"/>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CA" altLang="en-US" sz="800" b="1" noProof="1">
                <a:solidFill>
                  <a:srgbClr val="000000"/>
                </a:solidFill>
              </a:rPr>
              <a:t>www.media</a:t>
            </a:r>
            <a:r>
              <a:rPr lang="en-CA" altLang="en-US" sz="800" b="1" dirty="0">
                <a:solidFill>
                  <a:srgbClr val="000000"/>
                </a:solidFill>
              </a:rPr>
              <a:t>smarts</a:t>
            </a:r>
            <a:r>
              <a:rPr lang="en-CA" altLang="en-US" sz="800" b="1" noProof="1">
                <a:solidFill>
                  <a:srgbClr val="000000"/>
                </a:solidFill>
              </a:rPr>
              <a:t>.ca</a:t>
            </a:r>
          </a:p>
          <a:p>
            <a:pPr eaLnBrk="1" hangingPunct="1">
              <a:tabLst>
                <a:tab pos="4651821" algn="l"/>
              </a:tabLst>
              <a:defRPr/>
            </a:pPr>
            <a:r>
              <a:rPr lang="en-CA" altLang="en-US" sz="800" noProof="1">
                <a:solidFill>
                  <a:srgbClr val="000000"/>
                </a:solidFill>
              </a:rPr>
              <a:t>© 20</a:t>
            </a:r>
            <a:r>
              <a:rPr lang="en-US" altLang="en-US" sz="800" dirty="0">
                <a:solidFill>
                  <a:srgbClr val="000000"/>
                </a:solidFill>
              </a:rPr>
              <a:t>16</a:t>
            </a:r>
            <a:r>
              <a:rPr lang="en-US" altLang="en-US" sz="800" noProof="1">
                <a:solidFill>
                  <a:srgbClr val="000000"/>
                </a:solidFill>
              </a:rPr>
              <a:t> Media</a:t>
            </a:r>
            <a:r>
              <a:rPr lang="en-CA" altLang="en-US" sz="800" dirty="0">
                <a:solidFill>
                  <a:srgbClr val="000000"/>
                </a:solidFill>
              </a:rPr>
              <a:t>Smarts</a:t>
            </a:r>
            <a:r>
              <a:rPr lang="en-US" altLang="en-US" sz="800" dirty="0">
                <a:solidFill>
                  <a:srgbClr val="000000"/>
                </a:solidFill>
              </a:rPr>
              <a:t>	</a:t>
            </a:r>
            <a:r>
              <a:rPr lang="en-US" altLang="en-US" sz="800" i="1" dirty="0">
                <a:solidFill>
                  <a:srgbClr val="000000"/>
                </a:solidFill>
              </a:rPr>
              <a:t>A History of Citizen Journalism  ●  Page </a:t>
            </a:r>
            <a:fld id="{BE9BFA65-CD12-41FE-8A28-52FE09F45D29}" type="slidenum">
              <a:rPr lang="en-US" altLang="en-US" sz="800" i="1"/>
              <a:pPr eaLnBrk="1" hangingPunct="1">
                <a:tabLst>
                  <a:tab pos="4651821" algn="l"/>
                </a:tabLst>
                <a:defRPr/>
              </a:pPr>
              <a:t>1</a:t>
            </a:fld>
            <a:r>
              <a:rPr lang="en-US" altLang="en-US" sz="800" i="1" dirty="0">
                <a:solidFill>
                  <a:srgbClr val="000000"/>
                </a:solidFill>
              </a:rPr>
              <a:t> of 8</a:t>
            </a:r>
            <a:endParaRPr lang="en-US" altLang="en-US" sz="800" dirty="0">
              <a:solidFill>
                <a:srgbClr val="000000"/>
              </a:solidFill>
              <a:latin typeface="Times New Roman" pitchFamily="18" charset="0"/>
            </a:endParaRPr>
          </a:p>
          <a:p>
            <a:pPr eaLnBrk="1" hangingPunct="1">
              <a:defRPr/>
            </a:pPr>
            <a:r>
              <a:rPr lang="en-US" altLang="en-US" sz="1100" dirty="0">
                <a:solidFill>
                  <a:srgbClr val="000000"/>
                </a:solidFill>
              </a:rPr>
              <a:t> </a:t>
            </a:r>
            <a:r>
              <a:rPr lang="en-US" altLang="en-US" sz="800" dirty="0">
                <a:solidFill>
                  <a:srgbClr val="000000"/>
                </a:solidFill>
              </a:rPr>
              <a:t>					</a:t>
            </a:r>
            <a:endParaRPr lang="en-US" altLang="en-US" sz="1100" dirty="0"/>
          </a:p>
          <a:p>
            <a:pPr eaLnBrk="1" hangingPunct="1">
              <a:defRPr/>
            </a:pPr>
            <a:endParaRPr lang="en-US" altLang="en-US" sz="800" dirty="0"/>
          </a:p>
        </p:txBody>
      </p:sp>
      <p:sp>
        <p:nvSpPr>
          <p:cNvPr id="6" name="Text Box 149"/>
          <p:cNvSpPr txBox="1">
            <a:spLocks noChangeArrowheads="1"/>
          </p:cNvSpPr>
          <p:nvPr/>
        </p:nvSpPr>
        <p:spPr bwMode="auto">
          <a:xfrm>
            <a:off x="0" y="0"/>
            <a:ext cx="7315200" cy="300038"/>
          </a:xfrm>
          <a:prstGeom prst="rect">
            <a:avLst/>
          </a:prstGeom>
          <a:solidFill>
            <a:srgbClr val="F99E3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8664" tIns="38664" rIns="135326" bIns="38664"/>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846"/>
              </a:spcAft>
              <a:defRPr/>
            </a:pPr>
            <a:r>
              <a:rPr lang="en-US" altLang="en-US" sz="1100" b="1" i="1" dirty="0">
                <a:solidFill>
                  <a:srgbClr val="FFFFFF"/>
                </a:solidFill>
              </a:rPr>
              <a:t>The Citizen Journalist  </a:t>
            </a:r>
            <a:r>
              <a:rPr lang="en-US" altLang="en-US" sz="1100" b="1" dirty="0">
                <a:solidFill>
                  <a:srgbClr val="FFFFFF"/>
                </a:solidFill>
              </a:rPr>
              <a:t>●  Overhead</a:t>
            </a:r>
            <a:endParaRPr lang="en-US" altLang="en-US" dirty="0"/>
          </a:p>
        </p:txBody>
      </p:sp>
    </p:spTree>
    <p:extLst>
      <p:ext uri="{BB962C8B-B14F-4D97-AF65-F5344CB8AC3E}">
        <p14:creationId xmlns:p14="http://schemas.microsoft.com/office/powerpoint/2010/main" val="88942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95C33EB-EB27-41CB-845A-D12A501D98EC}" type="slidenum">
              <a:rPr lang="en-CA" smtClean="0"/>
              <a:t>4</a:t>
            </a:fld>
            <a:endParaRPr lang="en-CA"/>
          </a:p>
        </p:txBody>
      </p:sp>
    </p:spTree>
    <p:extLst>
      <p:ext uri="{BB962C8B-B14F-4D97-AF65-F5344CB8AC3E}">
        <p14:creationId xmlns:p14="http://schemas.microsoft.com/office/powerpoint/2010/main" val="913112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95C33EB-EB27-41CB-845A-D12A501D98EC}" type="slidenum">
              <a:rPr lang="en-CA" smtClean="0"/>
              <a:t>9</a:t>
            </a:fld>
            <a:endParaRPr lang="en-CA"/>
          </a:p>
        </p:txBody>
      </p:sp>
    </p:spTree>
    <p:extLst>
      <p:ext uri="{BB962C8B-B14F-4D97-AF65-F5344CB8AC3E}">
        <p14:creationId xmlns:p14="http://schemas.microsoft.com/office/powerpoint/2010/main" val="237255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95C33EB-EB27-41CB-845A-D12A501D98EC}" type="slidenum">
              <a:rPr lang="en-CA" smtClean="0"/>
              <a:t>10</a:t>
            </a:fld>
            <a:endParaRPr lang="en-CA"/>
          </a:p>
        </p:txBody>
      </p:sp>
    </p:spTree>
    <p:extLst>
      <p:ext uri="{BB962C8B-B14F-4D97-AF65-F5344CB8AC3E}">
        <p14:creationId xmlns:p14="http://schemas.microsoft.com/office/powerpoint/2010/main" val="3868273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52ABBA0-B3C3-4BFB-9488-923716AFAE41}" type="slidenum">
              <a:rPr lang="en-US" altLang="en-US"/>
              <a:pPr>
                <a:defRPr/>
              </a:pPr>
              <a:t>‹#›</a:t>
            </a:fld>
            <a:endParaRPr lang="en-US" altLang="en-US"/>
          </a:p>
        </p:txBody>
      </p:sp>
    </p:spTree>
    <p:extLst>
      <p:ext uri="{BB962C8B-B14F-4D97-AF65-F5344CB8AC3E}">
        <p14:creationId xmlns:p14="http://schemas.microsoft.com/office/powerpoint/2010/main" val="3802619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7CB7E3A-0618-43AE-B514-63994084466F}" type="slidenum">
              <a:rPr lang="en-US" altLang="en-US"/>
              <a:pPr>
                <a:defRPr/>
              </a:pPr>
              <a:t>‹#›</a:t>
            </a:fld>
            <a:endParaRPr lang="en-US" altLang="en-US"/>
          </a:p>
        </p:txBody>
      </p:sp>
    </p:spTree>
    <p:extLst>
      <p:ext uri="{BB962C8B-B14F-4D97-AF65-F5344CB8AC3E}">
        <p14:creationId xmlns:p14="http://schemas.microsoft.com/office/powerpoint/2010/main" val="241893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B02D2CD-BC37-4D51-A55A-613B422EB66B}" type="slidenum">
              <a:rPr lang="en-US" altLang="en-US"/>
              <a:pPr>
                <a:defRPr/>
              </a:pPr>
              <a:t>‹#›</a:t>
            </a:fld>
            <a:endParaRPr lang="en-US" altLang="en-US"/>
          </a:p>
        </p:txBody>
      </p:sp>
    </p:spTree>
    <p:extLst>
      <p:ext uri="{BB962C8B-B14F-4D97-AF65-F5344CB8AC3E}">
        <p14:creationId xmlns:p14="http://schemas.microsoft.com/office/powerpoint/2010/main" val="166649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2D7A1FD-22A5-4055-828A-D2767611267B}" type="slidenum">
              <a:rPr lang="en-US" altLang="en-US"/>
              <a:pPr>
                <a:defRPr/>
              </a:pPr>
              <a:t>‹#›</a:t>
            </a:fld>
            <a:endParaRPr lang="en-US" altLang="en-US"/>
          </a:p>
        </p:txBody>
      </p:sp>
    </p:spTree>
    <p:extLst>
      <p:ext uri="{BB962C8B-B14F-4D97-AF65-F5344CB8AC3E}">
        <p14:creationId xmlns:p14="http://schemas.microsoft.com/office/powerpoint/2010/main" val="3327673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B745E73-6F13-49C8-817D-3847F826E7A6}" type="slidenum">
              <a:rPr lang="en-US" altLang="en-US"/>
              <a:pPr>
                <a:defRPr/>
              </a:pPr>
              <a:t>‹#›</a:t>
            </a:fld>
            <a:endParaRPr lang="en-US" altLang="en-US"/>
          </a:p>
        </p:txBody>
      </p:sp>
    </p:spTree>
    <p:extLst>
      <p:ext uri="{BB962C8B-B14F-4D97-AF65-F5344CB8AC3E}">
        <p14:creationId xmlns:p14="http://schemas.microsoft.com/office/powerpoint/2010/main" val="596159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8B50BD0-B26A-4C9B-94BB-809A2AD51EC2}" type="slidenum">
              <a:rPr lang="en-US" altLang="en-US"/>
              <a:pPr>
                <a:defRPr/>
              </a:pPr>
              <a:t>‹#›</a:t>
            </a:fld>
            <a:endParaRPr lang="en-US" altLang="en-US"/>
          </a:p>
        </p:txBody>
      </p:sp>
    </p:spTree>
    <p:extLst>
      <p:ext uri="{BB962C8B-B14F-4D97-AF65-F5344CB8AC3E}">
        <p14:creationId xmlns:p14="http://schemas.microsoft.com/office/powerpoint/2010/main" val="3859893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187A3F1-B232-45A3-82D8-1AFB46FFBF5E}" type="slidenum">
              <a:rPr lang="en-US" altLang="en-US"/>
              <a:pPr>
                <a:defRPr/>
              </a:pPr>
              <a:t>‹#›</a:t>
            </a:fld>
            <a:endParaRPr lang="en-US" altLang="en-US"/>
          </a:p>
        </p:txBody>
      </p:sp>
    </p:spTree>
    <p:extLst>
      <p:ext uri="{BB962C8B-B14F-4D97-AF65-F5344CB8AC3E}">
        <p14:creationId xmlns:p14="http://schemas.microsoft.com/office/powerpoint/2010/main" val="2934084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2DAD463-ECB5-4EFC-8765-1177311235EB}" type="slidenum">
              <a:rPr lang="en-US" altLang="en-US"/>
              <a:pPr>
                <a:defRPr/>
              </a:pPr>
              <a:t>‹#›</a:t>
            </a:fld>
            <a:endParaRPr lang="en-US" altLang="en-US"/>
          </a:p>
        </p:txBody>
      </p:sp>
    </p:spTree>
    <p:extLst>
      <p:ext uri="{BB962C8B-B14F-4D97-AF65-F5344CB8AC3E}">
        <p14:creationId xmlns:p14="http://schemas.microsoft.com/office/powerpoint/2010/main" val="1117916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CBE415BD-A46C-4B7D-93E4-BCD9DEFB624F}" type="slidenum">
              <a:rPr lang="en-US" altLang="en-US"/>
              <a:pPr>
                <a:defRPr/>
              </a:pPr>
              <a:t>‹#›</a:t>
            </a:fld>
            <a:endParaRPr lang="en-US" altLang="en-US"/>
          </a:p>
        </p:txBody>
      </p:sp>
    </p:spTree>
    <p:extLst>
      <p:ext uri="{BB962C8B-B14F-4D97-AF65-F5344CB8AC3E}">
        <p14:creationId xmlns:p14="http://schemas.microsoft.com/office/powerpoint/2010/main" val="651850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5071AB-DD7F-4428-8ADF-D37F60A10699}" type="slidenum">
              <a:rPr lang="en-US" altLang="en-US"/>
              <a:pPr>
                <a:defRPr/>
              </a:pPr>
              <a:t>‹#›</a:t>
            </a:fld>
            <a:endParaRPr lang="en-US" altLang="en-US"/>
          </a:p>
        </p:txBody>
      </p:sp>
    </p:spTree>
    <p:extLst>
      <p:ext uri="{BB962C8B-B14F-4D97-AF65-F5344CB8AC3E}">
        <p14:creationId xmlns:p14="http://schemas.microsoft.com/office/powerpoint/2010/main" val="33563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5911A62-5FC5-449D-8313-BE4F95E695DC}" type="slidenum">
              <a:rPr lang="en-US" altLang="en-US"/>
              <a:pPr>
                <a:defRPr/>
              </a:pPr>
              <a:t>‹#›</a:t>
            </a:fld>
            <a:endParaRPr lang="en-US" altLang="en-US"/>
          </a:p>
        </p:txBody>
      </p:sp>
    </p:spTree>
    <p:extLst>
      <p:ext uri="{BB962C8B-B14F-4D97-AF65-F5344CB8AC3E}">
        <p14:creationId xmlns:p14="http://schemas.microsoft.com/office/powerpoint/2010/main" val="2431207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175CCA1-3997-4AB9-8686-C130310EB7E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7" descr="PictureContain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94488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30" descr="TopBa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76250"/>
            <a:ext cx="5715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1613" y="1229866"/>
            <a:ext cx="58674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Text Box 5"/>
          <p:cNvSpPr txBox="1">
            <a:spLocks noChangeArrowheads="1"/>
          </p:cNvSpPr>
          <p:nvPr/>
        </p:nvSpPr>
        <p:spPr bwMode="auto">
          <a:xfrm>
            <a:off x="2051050" y="620713"/>
            <a:ext cx="3897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chemeClr val="bg1"/>
                </a:solidFill>
                <a:latin typeface="Helvetica-Narrow" pitchFamily="34" charset="0"/>
              </a:rPr>
              <a:t>A History of Citizen Journalism</a:t>
            </a:r>
          </a:p>
        </p:txBody>
      </p:sp>
      <p:sp>
        <p:nvSpPr>
          <p:cNvPr id="2053" name="Text Box 6"/>
          <p:cNvSpPr txBox="1">
            <a:spLocks noChangeArrowheads="1"/>
          </p:cNvSpPr>
          <p:nvPr/>
        </p:nvSpPr>
        <p:spPr bwMode="auto">
          <a:xfrm>
            <a:off x="447675" y="5537200"/>
            <a:ext cx="85169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dirty="0">
                <a:latin typeface="Gill Sans MT" pitchFamily="34" charset="0"/>
              </a:rPr>
              <a:t>March 3, 1991: The beating of Rodney King by Los Angeles Police Department officers is videotaped by a bystander. The footage leads to the arrest and trial of four of the officers. Their acquittal sparks the Los Angeles riots of 1992.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ictureContainer.png">
            <a:extLst>
              <a:ext uri="{FF2B5EF4-FFF2-40B4-BE49-F238E27FC236}">
                <a16:creationId xmlns:a16="http://schemas.microsoft.com/office/drawing/2014/main" id="{E99E1D02-6581-82A7-CF1D-71803E612E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94488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TopBar.png">
            <a:extLst>
              <a:ext uri="{FF2B5EF4-FFF2-40B4-BE49-F238E27FC236}">
                <a16:creationId xmlns:a16="http://schemas.microsoft.com/office/drawing/2014/main" id="{3D29CABE-7340-3874-A08A-5163C253DB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76250"/>
            <a:ext cx="5715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1">
            <a:extLst>
              <a:ext uri="{FF2B5EF4-FFF2-40B4-BE49-F238E27FC236}">
                <a16:creationId xmlns:a16="http://schemas.microsoft.com/office/drawing/2014/main" id="{E2721BBF-FCF7-BCAF-364E-3EBDC91B5BF4}"/>
              </a:ext>
            </a:extLst>
          </p:cNvPr>
          <p:cNvSpPr txBox="1">
            <a:spLocks noChangeArrowheads="1"/>
          </p:cNvSpPr>
          <p:nvPr/>
        </p:nvSpPr>
        <p:spPr bwMode="auto">
          <a:xfrm>
            <a:off x="2051050" y="620713"/>
            <a:ext cx="3897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solidFill>
                  <a:schemeClr val="bg1"/>
                </a:solidFill>
                <a:latin typeface="Helvetica-Narrow" pitchFamily="34" charset="0"/>
              </a:rPr>
              <a:t>A History of Citizen Journalism</a:t>
            </a:r>
          </a:p>
        </p:txBody>
      </p:sp>
      <p:sp>
        <p:nvSpPr>
          <p:cNvPr id="6" name="Text Box 6">
            <a:extLst>
              <a:ext uri="{FF2B5EF4-FFF2-40B4-BE49-F238E27FC236}">
                <a16:creationId xmlns:a16="http://schemas.microsoft.com/office/drawing/2014/main" id="{AB1408AC-C926-23D2-8CBF-AB2C0EEA5369}"/>
              </a:ext>
            </a:extLst>
          </p:cNvPr>
          <p:cNvSpPr txBox="1">
            <a:spLocks noChangeArrowheads="1"/>
          </p:cNvSpPr>
          <p:nvPr/>
        </p:nvSpPr>
        <p:spPr bwMode="auto">
          <a:xfrm>
            <a:off x="395288" y="5373688"/>
            <a:ext cx="85169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dirty="0">
                <a:latin typeface="Gill Sans MT" pitchFamily="34" charset="0"/>
              </a:rPr>
              <a:t>2021: Citizen, a </a:t>
            </a:r>
            <a:r>
              <a:rPr lang="en-US" altLang="en-US" b="1" dirty="0" err="1">
                <a:latin typeface="Gill Sans MT" pitchFamily="34" charset="0"/>
              </a:rPr>
              <a:t>neighbourhood</a:t>
            </a:r>
            <a:r>
              <a:rPr lang="en-US" altLang="en-US" b="1" dirty="0">
                <a:latin typeface="Gill Sans MT" pitchFamily="34" charset="0"/>
              </a:rPr>
              <a:t> watch app, offers a $30,000 reward for footage of a person suspected of starting a wildfire in California. The suspect’s name and photo are displayed for hours on the app before it becomes clear he is innocent. </a:t>
            </a:r>
          </a:p>
        </p:txBody>
      </p:sp>
      <p:pic>
        <p:nvPicPr>
          <p:cNvPr id="10" name="Picture 9">
            <a:extLst>
              <a:ext uri="{FF2B5EF4-FFF2-40B4-BE49-F238E27FC236}">
                <a16:creationId xmlns:a16="http://schemas.microsoft.com/office/drawing/2014/main" id="{9A281F61-E927-12F4-EAEB-B35B95BABFC1}"/>
              </a:ext>
            </a:extLst>
          </p:cNvPr>
          <p:cNvPicPr>
            <a:picLocks noChangeAspect="1"/>
          </p:cNvPicPr>
          <p:nvPr/>
        </p:nvPicPr>
        <p:blipFill rotWithShape="1">
          <a:blip r:embed="rId5"/>
          <a:srcRect t="10638" b="11795"/>
          <a:stretch/>
        </p:blipFill>
        <p:spPr>
          <a:xfrm>
            <a:off x="3136514" y="1274763"/>
            <a:ext cx="2537598" cy="4029236"/>
          </a:xfrm>
          <a:prstGeom prst="rect">
            <a:avLst/>
          </a:prstGeom>
        </p:spPr>
      </p:pic>
    </p:spTree>
    <p:extLst>
      <p:ext uri="{BB962C8B-B14F-4D97-AF65-F5344CB8AC3E}">
        <p14:creationId xmlns:p14="http://schemas.microsoft.com/office/powerpoint/2010/main" val="2301039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PictureContain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4488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p:cNvPicPr>
            <a:picLocks noChangeAspect="1" noChangeArrowheads="1"/>
          </p:cNvPicPr>
          <p:nvPr/>
        </p:nvPicPr>
        <p:blipFill>
          <a:blip r:embed="rId3">
            <a:extLst>
              <a:ext uri="{28A0092B-C50C-407E-A947-70E740481C1C}">
                <a14:useLocalDpi xmlns:a14="http://schemas.microsoft.com/office/drawing/2010/main" val="0"/>
              </a:ext>
            </a:extLst>
          </a:blip>
          <a:srcRect t="4199" r="2362"/>
          <a:stretch>
            <a:fillRect/>
          </a:stretch>
        </p:blipFill>
        <p:spPr bwMode="auto">
          <a:xfrm>
            <a:off x="827088" y="1185863"/>
            <a:ext cx="7756525"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0" name="Text Box 7"/>
          <p:cNvSpPr txBox="1">
            <a:spLocks noChangeArrowheads="1"/>
          </p:cNvSpPr>
          <p:nvPr/>
        </p:nvSpPr>
        <p:spPr bwMode="auto">
          <a:xfrm>
            <a:off x="447675" y="5537200"/>
            <a:ext cx="85169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dirty="0">
                <a:latin typeface="Gill Sans MT" pitchFamily="34" charset="0"/>
              </a:rPr>
              <a:t>2003: Iraqi blogger “Salam Pax” provides coverage of the war in Iraq from the perspective of his home in Baghdad. His blog describes the bombing of the city and the chaos that followed the fall of Saddam Hussein.</a:t>
            </a:r>
          </a:p>
        </p:txBody>
      </p:sp>
      <p:sp>
        <p:nvSpPr>
          <p:cNvPr id="4101" name="Text Box 8"/>
          <p:cNvSpPr txBox="1">
            <a:spLocks noChangeArrowheads="1"/>
          </p:cNvSpPr>
          <p:nvPr/>
        </p:nvSpPr>
        <p:spPr bwMode="auto">
          <a:xfrm>
            <a:off x="3419475" y="3068638"/>
            <a:ext cx="5348288" cy="2014537"/>
          </a:xfrm>
          <a:prstGeom prst="rect">
            <a:avLst/>
          </a:prstGeom>
          <a:solidFill>
            <a:schemeClr val="tx1">
              <a:alpha val="89803"/>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latin typeface="Gill Sans MT" pitchFamily="34" charset="0"/>
              </a:rPr>
              <a:t>… half an hour ago the oil filled trenches were put on fire. First watching Al-jazeera they said that these were the places that got hit by bombs from an air raid a few minutes earlier bit when I went up to the roof to take a look I saw that there were too many of them, we heard only three explosions. I took pictures of the nearest…</a:t>
            </a:r>
          </a:p>
        </p:txBody>
      </p:sp>
      <p:pic>
        <p:nvPicPr>
          <p:cNvPr id="4102" name="Picture 30" descr="TopBa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76250"/>
            <a:ext cx="5715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13"/>
          <p:cNvSpPr txBox="1">
            <a:spLocks noChangeArrowheads="1"/>
          </p:cNvSpPr>
          <p:nvPr/>
        </p:nvSpPr>
        <p:spPr bwMode="auto">
          <a:xfrm>
            <a:off x="2051050" y="620713"/>
            <a:ext cx="3897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chemeClr val="bg1"/>
                </a:solidFill>
                <a:latin typeface="Helvetica-Narrow" pitchFamily="34" charset="0"/>
              </a:rPr>
              <a:t>A History of Citizen Journalism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PictureContain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4488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2436"/>
          <a:stretch/>
        </p:blipFill>
        <p:spPr bwMode="auto">
          <a:xfrm>
            <a:off x="2244725" y="1399946"/>
            <a:ext cx="4321175" cy="354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 name="Text Box 6"/>
          <p:cNvSpPr txBox="1">
            <a:spLocks noChangeArrowheads="1"/>
          </p:cNvSpPr>
          <p:nvPr/>
        </p:nvSpPr>
        <p:spPr bwMode="auto">
          <a:xfrm>
            <a:off x="313531" y="5007202"/>
            <a:ext cx="851693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dirty="0">
                <a:latin typeface="Gill Sans MT" pitchFamily="34" charset="0"/>
              </a:rPr>
              <a:t>2008: Website </a:t>
            </a:r>
            <a:r>
              <a:rPr lang="en-US" altLang="en-US" b="1" i="1" dirty="0" err="1">
                <a:latin typeface="Gill Sans MT" pitchFamily="34" charset="0"/>
              </a:rPr>
              <a:t>Ushahidi</a:t>
            </a:r>
            <a:r>
              <a:rPr lang="en-US" altLang="en-US" b="1" i="1" dirty="0">
                <a:latin typeface="Gill Sans MT" pitchFamily="34" charset="0"/>
              </a:rPr>
              <a:t> </a:t>
            </a:r>
            <a:r>
              <a:rPr lang="en-US" altLang="en-US" b="1" dirty="0">
                <a:latin typeface="Gill Sans MT" pitchFamily="34" charset="0"/>
              </a:rPr>
              <a:t>(“testimony” in Swahili) is created to collect and map eyewitness reports of violence following the 2007 elections in Kenya. It has since been used to track political violence in South Africa and Congo, to monitor elections in India and Mexico, and to aid humanitarian efforts in places such as Haiti and Chile</a:t>
            </a:r>
            <a:r>
              <a:rPr lang="en-US" altLang="en-US" b="1" i="1" dirty="0">
                <a:latin typeface="Gill Sans MT" pitchFamily="34" charset="0"/>
              </a:rPr>
              <a:t>.</a:t>
            </a:r>
            <a:endParaRPr lang="en-US" altLang="en-US" b="1" dirty="0">
              <a:latin typeface="Gill Sans MT" pitchFamily="34" charset="0"/>
            </a:endParaRPr>
          </a:p>
        </p:txBody>
      </p:sp>
      <p:pic>
        <p:nvPicPr>
          <p:cNvPr id="6149" name="Picture 30" descr="TopBa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76250"/>
            <a:ext cx="5715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9"/>
          <p:cNvSpPr txBox="1">
            <a:spLocks noChangeArrowheads="1"/>
          </p:cNvSpPr>
          <p:nvPr/>
        </p:nvSpPr>
        <p:spPr bwMode="auto">
          <a:xfrm>
            <a:off x="2051050" y="620713"/>
            <a:ext cx="3897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chemeClr val="bg1"/>
                </a:solidFill>
                <a:latin typeface="Helvetica-Narrow" pitchFamily="34" charset="0"/>
              </a:rPr>
              <a:t>A History of Citizen Journalism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PictureContain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94488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0" descr="TopBa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76250"/>
            <a:ext cx="5715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11"/>
          <p:cNvSpPr txBox="1">
            <a:spLocks noChangeArrowheads="1"/>
          </p:cNvSpPr>
          <p:nvPr/>
        </p:nvSpPr>
        <p:spPr bwMode="auto">
          <a:xfrm>
            <a:off x="2051050" y="620713"/>
            <a:ext cx="3897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chemeClr val="bg1"/>
                </a:solidFill>
                <a:latin typeface="Helvetica-Narrow" pitchFamily="34" charset="0"/>
              </a:rPr>
              <a:t>A History of Citizen Journalism</a:t>
            </a:r>
          </a:p>
        </p:txBody>
      </p:sp>
      <p:sp>
        <p:nvSpPr>
          <p:cNvPr id="7173" name="Text Box 6"/>
          <p:cNvSpPr txBox="1">
            <a:spLocks noChangeArrowheads="1"/>
          </p:cNvSpPr>
          <p:nvPr/>
        </p:nvSpPr>
        <p:spPr bwMode="auto">
          <a:xfrm>
            <a:off x="395288" y="5373688"/>
            <a:ext cx="851693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dirty="0">
                <a:latin typeface="Gill Sans MT" pitchFamily="34" charset="0"/>
              </a:rPr>
              <a:t>2013: Following the Boston Marathon bombings, users of the online forum Reddit misidentify several people in photos as suspects. This mistaken information spreads onto other online sources and eventually to mainstream media, including the New York </a:t>
            </a:r>
            <a:r>
              <a:rPr lang="en-US" altLang="en-US" b="1" i="1" dirty="0">
                <a:latin typeface="Gill Sans MT" pitchFamily="34" charset="0"/>
              </a:rPr>
              <a:t>Post</a:t>
            </a:r>
            <a:r>
              <a:rPr lang="en-US" altLang="en-US" b="1" dirty="0">
                <a:latin typeface="Gill Sans MT" pitchFamily="34" charset="0"/>
              </a:rPr>
              <a:t>,</a:t>
            </a:r>
            <a:r>
              <a:rPr lang="en-US" altLang="en-US" b="1" i="1" dirty="0">
                <a:latin typeface="Gill Sans MT" pitchFamily="34" charset="0"/>
              </a:rPr>
              <a:t> </a:t>
            </a:r>
            <a:r>
              <a:rPr lang="en-US" altLang="en-US" b="1" dirty="0">
                <a:latin typeface="Gill Sans MT" pitchFamily="34" charset="0"/>
              </a:rPr>
              <a:t>before being corrected. </a:t>
            </a:r>
          </a:p>
        </p:txBody>
      </p:sp>
      <p:pic>
        <p:nvPicPr>
          <p:cNvPr id="717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1474788"/>
            <a:ext cx="5697537"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PictureContainer.png">
            <a:extLst>
              <a:ext uri="{FF2B5EF4-FFF2-40B4-BE49-F238E27FC236}">
                <a16:creationId xmlns:a16="http://schemas.microsoft.com/office/drawing/2014/main" id="{612D1079-4ADF-6CAE-8248-C4BC95D7B8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4488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descr="Top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476250"/>
            <a:ext cx="5715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11"/>
          <p:cNvSpPr txBox="1">
            <a:spLocks noChangeArrowheads="1"/>
          </p:cNvSpPr>
          <p:nvPr/>
        </p:nvSpPr>
        <p:spPr bwMode="auto">
          <a:xfrm>
            <a:off x="2051050" y="620713"/>
            <a:ext cx="3897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solidFill>
                  <a:schemeClr val="bg1"/>
                </a:solidFill>
                <a:latin typeface="Helvetica-Narrow" pitchFamily="34" charset="0"/>
              </a:rPr>
              <a:t>A History of Citizen Journalism</a:t>
            </a:r>
          </a:p>
        </p:txBody>
      </p:sp>
      <p:sp>
        <p:nvSpPr>
          <p:cNvPr id="8197" name="Text Box 6"/>
          <p:cNvSpPr txBox="1">
            <a:spLocks noChangeArrowheads="1"/>
          </p:cNvSpPr>
          <p:nvPr/>
        </p:nvSpPr>
        <p:spPr bwMode="auto">
          <a:xfrm>
            <a:off x="313531" y="5246752"/>
            <a:ext cx="851693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dirty="0">
                <a:latin typeface="Gill Sans MT" pitchFamily="34" charset="0"/>
              </a:rPr>
              <a:t>2013: The shooting of African-American youth Trayvon Martin inspires the Twitter hashtag #blacklivesmatter, which gives its name to a political movement in the wake of other deaths of African-American youth – especially at the hands of police officers – in 2014 and 2015.</a:t>
            </a:r>
          </a:p>
        </p:txBody>
      </p:sp>
      <p:pic>
        <p:nvPicPr>
          <p:cNvPr id="819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6725" y="1331913"/>
            <a:ext cx="5337175"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PictureContainer.png">
            <a:extLst>
              <a:ext uri="{FF2B5EF4-FFF2-40B4-BE49-F238E27FC236}">
                <a16:creationId xmlns:a16="http://schemas.microsoft.com/office/drawing/2014/main" id="{612D1079-4ADF-6CAE-8248-C4BC95D7B8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4488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descr="Top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476250"/>
            <a:ext cx="5715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11"/>
          <p:cNvSpPr txBox="1">
            <a:spLocks noChangeArrowheads="1"/>
          </p:cNvSpPr>
          <p:nvPr/>
        </p:nvSpPr>
        <p:spPr bwMode="auto">
          <a:xfrm>
            <a:off x="2051050" y="620713"/>
            <a:ext cx="3897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solidFill>
                  <a:schemeClr val="bg1"/>
                </a:solidFill>
                <a:latin typeface="Helvetica-Narrow" pitchFamily="34" charset="0"/>
              </a:rPr>
              <a:t>A History of Citizen Journalism</a:t>
            </a:r>
          </a:p>
        </p:txBody>
      </p:sp>
      <p:sp>
        <p:nvSpPr>
          <p:cNvPr id="8197" name="Text Box 6"/>
          <p:cNvSpPr txBox="1">
            <a:spLocks noChangeArrowheads="1"/>
          </p:cNvSpPr>
          <p:nvPr/>
        </p:nvSpPr>
        <p:spPr bwMode="auto">
          <a:xfrm>
            <a:off x="313531" y="5246752"/>
            <a:ext cx="851693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dirty="0">
                <a:latin typeface="Gill Sans MT" pitchFamily="34" charset="0"/>
              </a:rPr>
              <a:t>2018: CBC opens the first of its “pop-up” news bureaus, where reporters use citizen journalism tools such as smartphones and laptops to cover news in places with few or no news outlets.</a:t>
            </a:r>
          </a:p>
        </p:txBody>
      </p:sp>
      <p:pic>
        <p:nvPicPr>
          <p:cNvPr id="4" name="Picture 3">
            <a:extLst>
              <a:ext uri="{FF2B5EF4-FFF2-40B4-BE49-F238E27FC236}">
                <a16:creationId xmlns:a16="http://schemas.microsoft.com/office/drawing/2014/main" id="{91BF6266-0E65-8A85-731B-F543D9DD0E22}"/>
              </a:ext>
            </a:extLst>
          </p:cNvPr>
          <p:cNvPicPr>
            <a:picLocks noChangeAspect="1"/>
          </p:cNvPicPr>
          <p:nvPr/>
        </p:nvPicPr>
        <p:blipFill>
          <a:blip r:embed="rId4"/>
          <a:stretch>
            <a:fillRect/>
          </a:stretch>
        </p:blipFill>
        <p:spPr>
          <a:xfrm>
            <a:off x="2051050" y="1417658"/>
            <a:ext cx="5046562" cy="3779134"/>
          </a:xfrm>
          <a:prstGeom prst="rect">
            <a:avLst/>
          </a:prstGeom>
        </p:spPr>
      </p:pic>
    </p:spTree>
    <p:extLst>
      <p:ext uri="{BB962C8B-B14F-4D97-AF65-F5344CB8AC3E}">
        <p14:creationId xmlns:p14="http://schemas.microsoft.com/office/powerpoint/2010/main" val="3364440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PictureContainer.png">
            <a:extLst>
              <a:ext uri="{FF2B5EF4-FFF2-40B4-BE49-F238E27FC236}">
                <a16:creationId xmlns:a16="http://schemas.microsoft.com/office/drawing/2014/main" id="{612D1079-4ADF-6CAE-8248-C4BC95D7B8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4488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descr="Top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476250"/>
            <a:ext cx="5715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11"/>
          <p:cNvSpPr txBox="1">
            <a:spLocks noChangeArrowheads="1"/>
          </p:cNvSpPr>
          <p:nvPr/>
        </p:nvSpPr>
        <p:spPr bwMode="auto">
          <a:xfrm>
            <a:off x="2051050" y="620713"/>
            <a:ext cx="3897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solidFill>
                  <a:schemeClr val="bg1"/>
                </a:solidFill>
                <a:latin typeface="Helvetica-Narrow" pitchFamily="34" charset="0"/>
              </a:rPr>
              <a:t>A History of Citizen Journalism</a:t>
            </a:r>
          </a:p>
        </p:txBody>
      </p:sp>
      <p:sp>
        <p:nvSpPr>
          <p:cNvPr id="8197" name="Text Box 6"/>
          <p:cNvSpPr txBox="1">
            <a:spLocks noChangeArrowheads="1"/>
          </p:cNvSpPr>
          <p:nvPr/>
        </p:nvSpPr>
        <p:spPr bwMode="auto">
          <a:xfrm>
            <a:off x="313531" y="5246752"/>
            <a:ext cx="85169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dirty="0">
                <a:latin typeface="Gill Sans MT" pitchFamily="34" charset="0"/>
              </a:rPr>
              <a:t>2020: 17-year-old Darnella Frazer films Minneapolis police officer Derek Chauvin killing George Floyd. The video goes viral, inspiring protests against police racism and brutality throughout the summer and providing evidence that contributes to Chauvin’s conviction for murder. </a:t>
            </a:r>
          </a:p>
        </p:txBody>
      </p:sp>
      <p:pic>
        <p:nvPicPr>
          <p:cNvPr id="8" name="Picture 7">
            <a:extLst>
              <a:ext uri="{FF2B5EF4-FFF2-40B4-BE49-F238E27FC236}">
                <a16:creationId xmlns:a16="http://schemas.microsoft.com/office/drawing/2014/main" id="{248D26CF-4D02-7B8C-68DA-6B21FCACBDE0}"/>
              </a:ext>
            </a:extLst>
          </p:cNvPr>
          <p:cNvPicPr>
            <a:picLocks noChangeAspect="1"/>
          </p:cNvPicPr>
          <p:nvPr/>
        </p:nvPicPr>
        <p:blipFill>
          <a:blip r:embed="rId4"/>
          <a:stretch>
            <a:fillRect/>
          </a:stretch>
        </p:blipFill>
        <p:spPr>
          <a:xfrm>
            <a:off x="1567594" y="1310783"/>
            <a:ext cx="5715001" cy="3799619"/>
          </a:xfrm>
          <a:prstGeom prst="rect">
            <a:avLst/>
          </a:prstGeom>
        </p:spPr>
      </p:pic>
    </p:spTree>
    <p:extLst>
      <p:ext uri="{BB962C8B-B14F-4D97-AF65-F5344CB8AC3E}">
        <p14:creationId xmlns:p14="http://schemas.microsoft.com/office/powerpoint/2010/main" val="1572922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PictureContainer.png">
            <a:extLst>
              <a:ext uri="{FF2B5EF4-FFF2-40B4-BE49-F238E27FC236}">
                <a16:creationId xmlns:a16="http://schemas.microsoft.com/office/drawing/2014/main" id="{612D1079-4ADF-6CAE-8248-C4BC95D7B8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4488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descr="Top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476250"/>
            <a:ext cx="5715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11"/>
          <p:cNvSpPr txBox="1">
            <a:spLocks noChangeArrowheads="1"/>
          </p:cNvSpPr>
          <p:nvPr/>
        </p:nvSpPr>
        <p:spPr bwMode="auto">
          <a:xfrm>
            <a:off x="2051050" y="620713"/>
            <a:ext cx="3897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solidFill>
                  <a:schemeClr val="bg1"/>
                </a:solidFill>
                <a:latin typeface="Helvetica-Narrow" pitchFamily="34" charset="0"/>
              </a:rPr>
              <a:t>A History of Citizen Journalism</a:t>
            </a:r>
          </a:p>
        </p:txBody>
      </p:sp>
      <p:sp>
        <p:nvSpPr>
          <p:cNvPr id="8197" name="Text Box 6"/>
          <p:cNvSpPr txBox="1">
            <a:spLocks noChangeArrowheads="1"/>
          </p:cNvSpPr>
          <p:nvPr/>
        </p:nvSpPr>
        <p:spPr bwMode="auto">
          <a:xfrm>
            <a:off x="313531" y="5458420"/>
            <a:ext cx="851693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dirty="0">
                <a:latin typeface="Gill Sans MT" pitchFamily="34" charset="0"/>
              </a:rPr>
              <a:t>2020: </a:t>
            </a:r>
            <a:r>
              <a:rPr lang="en-US" altLang="en-US" b="1" dirty="0" err="1">
                <a:latin typeface="Gill Sans MT" pitchFamily="34" charset="0"/>
              </a:rPr>
              <a:t>Mi’kmaw</a:t>
            </a:r>
            <a:r>
              <a:rPr lang="en-US" altLang="en-US" b="1" dirty="0">
                <a:latin typeface="Gill Sans MT" pitchFamily="34" charset="0"/>
              </a:rPr>
              <a:t> fishers use Facebook Live and TikTok to document acts of racism and violence against them, including a van and a lobster pound being destroyed by fire. </a:t>
            </a:r>
          </a:p>
        </p:txBody>
      </p:sp>
      <p:pic>
        <p:nvPicPr>
          <p:cNvPr id="6" name="Picture 5">
            <a:extLst>
              <a:ext uri="{FF2B5EF4-FFF2-40B4-BE49-F238E27FC236}">
                <a16:creationId xmlns:a16="http://schemas.microsoft.com/office/drawing/2014/main" id="{4CC445DF-830C-1E97-A362-3E1ACFD0A439}"/>
              </a:ext>
            </a:extLst>
          </p:cNvPr>
          <p:cNvPicPr>
            <a:picLocks noChangeAspect="1"/>
          </p:cNvPicPr>
          <p:nvPr/>
        </p:nvPicPr>
        <p:blipFill rotWithShape="1">
          <a:blip r:embed="rId4"/>
          <a:srcRect t="9305" b="12435"/>
          <a:stretch/>
        </p:blipFill>
        <p:spPr>
          <a:xfrm>
            <a:off x="976313" y="1628799"/>
            <a:ext cx="6858000" cy="3600401"/>
          </a:xfrm>
          <a:prstGeom prst="rect">
            <a:avLst/>
          </a:prstGeom>
        </p:spPr>
      </p:pic>
    </p:spTree>
    <p:extLst>
      <p:ext uri="{BB962C8B-B14F-4D97-AF65-F5344CB8AC3E}">
        <p14:creationId xmlns:p14="http://schemas.microsoft.com/office/powerpoint/2010/main" val="286001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ictureContainer.png">
            <a:extLst>
              <a:ext uri="{FF2B5EF4-FFF2-40B4-BE49-F238E27FC236}">
                <a16:creationId xmlns:a16="http://schemas.microsoft.com/office/drawing/2014/main" id="{E99E1D02-6581-82A7-CF1D-71803E612E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94488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TopBar.png">
            <a:extLst>
              <a:ext uri="{FF2B5EF4-FFF2-40B4-BE49-F238E27FC236}">
                <a16:creationId xmlns:a16="http://schemas.microsoft.com/office/drawing/2014/main" id="{3D29CABE-7340-3874-A08A-5163C253DB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76250"/>
            <a:ext cx="5715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1">
            <a:extLst>
              <a:ext uri="{FF2B5EF4-FFF2-40B4-BE49-F238E27FC236}">
                <a16:creationId xmlns:a16="http://schemas.microsoft.com/office/drawing/2014/main" id="{E2721BBF-FCF7-BCAF-364E-3EBDC91B5BF4}"/>
              </a:ext>
            </a:extLst>
          </p:cNvPr>
          <p:cNvSpPr txBox="1">
            <a:spLocks noChangeArrowheads="1"/>
          </p:cNvSpPr>
          <p:nvPr/>
        </p:nvSpPr>
        <p:spPr bwMode="auto">
          <a:xfrm>
            <a:off x="2051050" y="620713"/>
            <a:ext cx="3897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solidFill>
                  <a:schemeClr val="bg1"/>
                </a:solidFill>
                <a:latin typeface="Helvetica-Narrow" pitchFamily="34" charset="0"/>
              </a:rPr>
              <a:t>A History of Citizen Journalism</a:t>
            </a:r>
          </a:p>
        </p:txBody>
      </p:sp>
      <p:pic>
        <p:nvPicPr>
          <p:cNvPr id="5" name="Picture 4">
            <a:extLst>
              <a:ext uri="{FF2B5EF4-FFF2-40B4-BE49-F238E27FC236}">
                <a16:creationId xmlns:a16="http://schemas.microsoft.com/office/drawing/2014/main" id="{999180C5-738D-F6FB-5FCC-DF0D81A18A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1274763"/>
            <a:ext cx="6096000" cy="4067175"/>
          </a:xfrm>
          <a:prstGeom prst="rect">
            <a:avLst/>
          </a:prstGeom>
        </p:spPr>
      </p:pic>
      <p:sp>
        <p:nvSpPr>
          <p:cNvPr id="6" name="Text Box 6">
            <a:extLst>
              <a:ext uri="{FF2B5EF4-FFF2-40B4-BE49-F238E27FC236}">
                <a16:creationId xmlns:a16="http://schemas.microsoft.com/office/drawing/2014/main" id="{AB1408AC-C926-23D2-8CBF-AB2C0EEA5369}"/>
              </a:ext>
            </a:extLst>
          </p:cNvPr>
          <p:cNvSpPr txBox="1">
            <a:spLocks noChangeArrowheads="1"/>
          </p:cNvSpPr>
          <p:nvPr/>
        </p:nvSpPr>
        <p:spPr bwMode="auto">
          <a:xfrm>
            <a:off x="395288" y="5373688"/>
            <a:ext cx="851693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dirty="0">
                <a:latin typeface="Gill Sans MT" pitchFamily="34" charset="0"/>
              </a:rPr>
              <a:t>2021: YouTubers in France and Germany are approached by a marketing company to spread disinformation about COVID vaccines. Both pretended to go along with it and then used their YouTube channels to report on the story.</a:t>
            </a:r>
          </a:p>
        </p:txBody>
      </p:sp>
    </p:spTree>
    <p:extLst>
      <p:ext uri="{BB962C8B-B14F-4D97-AF65-F5344CB8AC3E}">
        <p14:creationId xmlns:p14="http://schemas.microsoft.com/office/powerpoint/2010/main" val="24010719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bb8d123989139765a2f31f0816c85d24983619f"/>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9982b69-d1b4-4831-86a7-b03f1b6185a5">
      <Terms xmlns="http://schemas.microsoft.com/office/infopath/2007/PartnerControls"/>
    </lcf76f155ced4ddcb4097134ff3c332f>
    <TaxCatchAll xmlns="aa8731e9-4ee0-4bba-a30c-9641bf8f878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2803D7F5EB2B41BA438D2040BA2FA0" ma:contentTypeVersion="17" ma:contentTypeDescription="Create a new document." ma:contentTypeScope="" ma:versionID="b5d4c2940f3bb19d3dc22aa60d4e5bf3">
  <xsd:schema xmlns:xsd="http://www.w3.org/2001/XMLSchema" xmlns:xs="http://www.w3.org/2001/XMLSchema" xmlns:p="http://schemas.microsoft.com/office/2006/metadata/properties" xmlns:ns2="09982b69-d1b4-4831-86a7-b03f1b6185a5" xmlns:ns3="aa8731e9-4ee0-4bba-a30c-9641bf8f878e" targetNamespace="http://schemas.microsoft.com/office/2006/metadata/properties" ma:root="true" ma:fieldsID="3da8f7af2aa0269fc936317b8bd19426" ns2:_="" ns3:_="">
    <xsd:import namespace="09982b69-d1b4-4831-86a7-b03f1b6185a5"/>
    <xsd:import namespace="aa8731e9-4ee0-4bba-a30c-9641bf8f878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982b69-d1b4-4831-86a7-b03f1b6185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f5292c-a6be-4045-bc94-d1d13024afc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8731e9-4ee0-4bba-a30c-9641bf8f87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description="" ma:hidden="true" ma:list="{cedce3d8-4c5b-49f9-83a8-ef82889a3401}" ma:internalName="TaxCatchAll" ma:showField="CatchAllData" ma:web="aa8731e9-4ee0-4bba-a30c-9641bf8f87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0487D0-E070-4294-8C7B-DDE01B881AB2}">
  <ds:schemaRefs>
    <ds:schemaRef ds:uri="http://purl.org/dc/dcmitype/"/>
    <ds:schemaRef ds:uri="http://schemas.openxmlformats.org/package/2006/metadata/core-properties"/>
    <ds:schemaRef ds:uri="http://www.w3.org/XML/1998/namespace"/>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aa8731e9-4ee0-4bba-a30c-9641bf8f878e"/>
    <ds:schemaRef ds:uri="09982b69-d1b4-4831-86a7-b03f1b6185a5"/>
  </ds:schemaRefs>
</ds:datastoreItem>
</file>

<file path=customXml/itemProps2.xml><?xml version="1.0" encoding="utf-8"?>
<ds:datastoreItem xmlns:ds="http://schemas.openxmlformats.org/officeDocument/2006/customXml" ds:itemID="{F440CF2B-E403-4D17-80BB-FA360778D496}">
  <ds:schemaRefs>
    <ds:schemaRef ds:uri="http://schemas.microsoft.com/sharepoint/v3/contenttype/forms"/>
  </ds:schemaRefs>
</ds:datastoreItem>
</file>

<file path=customXml/itemProps3.xml><?xml version="1.0" encoding="utf-8"?>
<ds:datastoreItem xmlns:ds="http://schemas.openxmlformats.org/officeDocument/2006/customXml" ds:itemID="{EC32DB27-1516-4529-8349-61BF3C30ED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982b69-d1b4-4831-86a7-b03f1b6185a5"/>
    <ds:schemaRef ds:uri="aa8731e9-4ee0-4bba-a30c-9641bf8f87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2105</TotalTime>
  <Words>598</Words>
  <Application>Microsoft Office PowerPoint</Application>
  <PresentationFormat>On-screen Show (4:3)</PresentationFormat>
  <Paragraphs>29</Paragraphs>
  <Slides>10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Gill Sans MT</vt:lpstr>
      <vt:lpstr>Helvetica-Narrow</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Media Awareness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Media Awareness Network</dc:creator>
  <cp:lastModifiedBy>Julia Ladouceur</cp:lastModifiedBy>
  <cp:revision>18</cp:revision>
  <cp:lastPrinted>2016-05-19T13:59:51Z</cp:lastPrinted>
  <dcterms:created xsi:type="dcterms:W3CDTF">2011-01-28T14:47:20Z</dcterms:created>
  <dcterms:modified xsi:type="dcterms:W3CDTF">2023-08-31T17:58:21Z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0x010100BC2803D7F5EB2B41BA438D2040BA2FA0</vt:lpwstr>
  </property>
  <property fmtid="{D5CDD505-2E9C-101B-9397-08002B2CF9AE}" pid="3" name="Order">
    <vt:r8>492000</vt:r8>
  </property>
  <property fmtid="{D5CDD505-2E9C-101B-9397-08002B2CF9AE}" pid="4" name="MediaServiceImageTags">
    <vt:lpwstr/>
  </property>
</Properties>
</file>